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7" r:id="rId2"/>
    <p:sldId id="342" r:id="rId3"/>
    <p:sldId id="312" r:id="rId4"/>
    <p:sldId id="347" r:id="rId5"/>
    <p:sldId id="350" r:id="rId6"/>
    <p:sldId id="348" r:id="rId7"/>
    <p:sldId id="349" r:id="rId8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EF7421"/>
    <a:srgbClr val="5B9BD5"/>
    <a:srgbClr val="ED7D31"/>
    <a:srgbClr val="9CC9E8"/>
    <a:srgbClr val="FFFF00"/>
    <a:srgbClr val="F2884A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19" autoAdjust="0"/>
    <p:restoredTop sz="91667" autoAdjust="0"/>
  </p:normalViewPr>
  <p:slideViewPr>
    <p:cSldViewPr snapToGrid="0">
      <p:cViewPr varScale="1">
        <p:scale>
          <a:sx n="117" d="100"/>
          <a:sy n="117" d="100"/>
        </p:scale>
        <p:origin x="252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082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A3F3E-5D9F-4FF4-B80C-94247937F1E7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57823-303A-4B54-A718-3F749DE337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319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7A608-35AD-447B-AC6C-C5F337DEA5A1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4D7E5-149D-4ACD-A19A-7CE1C7232E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291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4D7E5-149D-4ACD-A19A-7CE1C7232ECD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532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4D7E5-149D-4ACD-A19A-7CE1C7232ECD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401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 userDrawn="1"/>
        </p:nvSpPr>
        <p:spPr>
          <a:xfrm>
            <a:off x="130462" y="413869"/>
            <a:ext cx="1415474" cy="1433981"/>
          </a:xfrm>
          <a:prstGeom prst="roundRect">
            <a:avLst/>
          </a:prstGeom>
          <a:solidFill>
            <a:srgbClr val="66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0424" y="2305497"/>
            <a:ext cx="9144000" cy="216511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0668" y="4470614"/>
            <a:ext cx="741822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423257"/>
            <a:ext cx="2743200" cy="365125"/>
          </a:xfrm>
        </p:spPr>
        <p:txBody>
          <a:bodyPr/>
          <a:lstStyle/>
          <a:p>
            <a:fld id="{2BBB46DA-0DF6-4E30-91DE-43A2ED7C6FD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20" y="492321"/>
            <a:ext cx="1281559" cy="1281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" name="Рисунок 33"/>
          <p:cNvPicPr>
            <a:picLocks noChangeAspect="1"/>
          </p:cNvPicPr>
          <p:nvPr userDrawn="1"/>
        </p:nvPicPr>
        <p:blipFill rotWithShape="1">
          <a:blip r:embed="rId3"/>
          <a:srcRect r="24447" b="6346"/>
          <a:stretch/>
        </p:blipFill>
        <p:spPr>
          <a:xfrm>
            <a:off x="7806248" y="1778864"/>
            <a:ext cx="4385752" cy="5079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Рисунок 3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539" y="91895"/>
            <a:ext cx="1246016" cy="10295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/>
          <p:cNvSpPr txBox="1"/>
          <p:nvPr userDrawn="1"/>
        </p:nvSpPr>
        <p:spPr>
          <a:xfrm>
            <a:off x="4612558" y="1121416"/>
            <a:ext cx="2623620" cy="8309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Franklin Gothic Demi" panose="020B0703020102020204" pitchFamily="34" charset="0"/>
                <a:cs typeface="Aldhabi" panose="01000000000000000000" pitchFamily="2" charset="-78"/>
              </a:rPr>
              <a:t>МИНИСТЕРСТВО</a:t>
            </a:r>
            <a:r>
              <a:rPr lang="ru-RU" sz="2000" baseline="0" dirty="0" smtClean="0">
                <a:latin typeface="Franklin Gothic Demi" panose="020B0703020102020204" pitchFamily="34" charset="0"/>
                <a:cs typeface="Aldhabi" panose="01000000000000000000" pitchFamily="2" charset="-78"/>
              </a:rPr>
              <a:t> </a:t>
            </a:r>
          </a:p>
          <a:p>
            <a:pPr algn="ctr"/>
            <a:r>
              <a:rPr lang="ru-RU" sz="1400" baseline="0" dirty="0" smtClean="0">
                <a:latin typeface="Franklin Gothic Demi" panose="020B0703020102020204" pitchFamily="34" charset="0"/>
                <a:cs typeface="Aldhabi" panose="01000000000000000000" pitchFamily="2" charset="-78"/>
              </a:rPr>
              <a:t>ОБРАЗОВАНИЯ И НАУКИ </a:t>
            </a:r>
          </a:p>
          <a:p>
            <a:pPr algn="ctr"/>
            <a:r>
              <a:rPr lang="ru-RU" sz="1400" baseline="0" dirty="0" smtClean="0">
                <a:latin typeface="Franklin Gothic Demi" panose="020B0703020102020204" pitchFamily="34" charset="0"/>
                <a:cs typeface="Aldhabi" panose="01000000000000000000" pitchFamily="2" charset="-78"/>
              </a:rPr>
              <a:t>ЧЕЧЕНСКОЙ РЕСПУБЛИКИ </a:t>
            </a:r>
            <a:endParaRPr lang="ru-RU" sz="1400" dirty="0">
              <a:latin typeface="Franklin Gothic Demi" panose="020B0703020102020204" pitchFamily="34" charset="0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5820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98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72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 userDrawn="1"/>
        </p:nvSpPr>
        <p:spPr>
          <a:xfrm>
            <a:off x="1672683" y="95537"/>
            <a:ext cx="10403862" cy="676820"/>
          </a:xfrm>
          <a:prstGeom prst="roundRect">
            <a:avLst/>
          </a:prstGeom>
          <a:solidFill>
            <a:srgbClr val="66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6272" y="468710"/>
            <a:ext cx="10147835" cy="13255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1911784"/>
            <a:ext cx="10400145" cy="4351338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672683" y="6376949"/>
            <a:ext cx="2743200" cy="365125"/>
          </a:xfrm>
        </p:spPr>
        <p:txBody>
          <a:bodyPr/>
          <a:lstStyle/>
          <a:p>
            <a:fld id="{10999D27-DDA5-4117-9C26-91A07CA73146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17214" y="6376950"/>
            <a:ext cx="41148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33345" y="6376950"/>
            <a:ext cx="2743200" cy="365125"/>
          </a:xfrm>
        </p:spPr>
        <p:txBody>
          <a:bodyPr/>
          <a:lstStyle/>
          <a:p>
            <a:fld id="{2BBB46DA-0DF6-4E30-91DE-43A2ED7C6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Скругленный прямоугольник 9"/>
          <p:cNvSpPr/>
          <p:nvPr userDrawn="1"/>
        </p:nvSpPr>
        <p:spPr>
          <a:xfrm>
            <a:off x="134771" y="95537"/>
            <a:ext cx="1415474" cy="676820"/>
          </a:xfrm>
          <a:prstGeom prst="roundRect">
            <a:avLst/>
          </a:prstGeom>
          <a:solidFill>
            <a:srgbClr val="66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39" y="146478"/>
            <a:ext cx="574937" cy="574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3338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031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1672683" y="413795"/>
            <a:ext cx="10403862" cy="1434055"/>
          </a:xfrm>
          <a:prstGeom prst="roundRect">
            <a:avLst/>
          </a:prstGeom>
          <a:solidFill>
            <a:srgbClr val="66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2355" y="413794"/>
            <a:ext cx="10304189" cy="14045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37145" y="1911682"/>
            <a:ext cx="5181600" cy="4351338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94945" y="1914857"/>
            <a:ext cx="5181600" cy="4351338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20" y="492321"/>
            <a:ext cx="1281559" cy="1281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06432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119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849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56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65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009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0945" y="343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0945" y="184785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99D27-DDA5-4117-9C26-91A07CA73146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B46DA-0DF6-4E30-91DE-43A2ED7C6FD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Группа 10"/>
          <p:cNvGrpSpPr/>
          <p:nvPr userDrawn="1"/>
        </p:nvGrpSpPr>
        <p:grpSpPr>
          <a:xfrm>
            <a:off x="750454" y="3897"/>
            <a:ext cx="175491" cy="6854103"/>
            <a:chOff x="750454" y="3897"/>
            <a:chExt cx="175491" cy="6854103"/>
          </a:xfrm>
          <a:solidFill>
            <a:srgbClr val="66CCFF"/>
          </a:solidFill>
        </p:grpSpPr>
        <p:sp>
          <p:nvSpPr>
            <p:cNvPr id="7" name="Прямоугольник 6"/>
            <p:cNvSpPr/>
            <p:nvPr userDrawn="1"/>
          </p:nvSpPr>
          <p:spPr>
            <a:xfrm>
              <a:off x="750454" y="3897"/>
              <a:ext cx="175491" cy="4525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 userDrawn="1"/>
          </p:nvSpPr>
          <p:spPr>
            <a:xfrm>
              <a:off x="750454" y="456480"/>
              <a:ext cx="175491" cy="64015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54254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9365" y="2421925"/>
            <a:ext cx="9732492" cy="2660821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4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4400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4400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4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4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РЕАЛИЗАЦИЯ ПРОЕКТА РСУР   </a:t>
            </a:r>
            <a:br>
              <a:rPr lang="ru-RU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НА УРОВНЕ ОБРАЗОВАТЕЛЬНОЙ ОРГАНИЗАЦИИ </a:t>
            </a:r>
            <a:br>
              <a:rPr lang="ru-RU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по итогам диагностических работ</a:t>
            </a:r>
            <a:br>
              <a:rPr lang="ru-RU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(октябрь 2018 г.)</a:t>
            </a:r>
            <a:endParaRPr lang="ru-RU" sz="40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135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1782" y="90617"/>
            <a:ext cx="9993745" cy="708454"/>
          </a:xfrm>
        </p:spPr>
        <p:txBody>
          <a:bodyPr>
            <a:normAutofit/>
          </a:bodyPr>
          <a:lstStyle/>
          <a:p>
            <a:r>
              <a:rPr lang="ru-RU" sz="2600" b="1" dirty="0" smtClean="0"/>
              <a:t>ШКОЛЬНОМУ КООРДИНАТОРУ  ПРОЕКТА РСУР  </a:t>
            </a:r>
            <a:r>
              <a:rPr lang="ru-RU" sz="2600" dirty="0" smtClean="0"/>
              <a:t>(стр.1)</a:t>
            </a:r>
            <a:endParaRPr lang="ru-RU" sz="2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963827"/>
            <a:ext cx="10400145" cy="52992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b="1" dirty="0" smtClean="0"/>
          </a:p>
          <a:p>
            <a:pPr marL="0" indent="0" algn="just">
              <a:buNone/>
            </a:pPr>
            <a:endParaRPr lang="ru-RU" sz="1400" b="1" dirty="0"/>
          </a:p>
          <a:p>
            <a:pPr marL="0" indent="0" algn="just">
              <a:buNone/>
            </a:pPr>
            <a:endParaRPr lang="ru-RU" sz="1400" b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25238" y="831273"/>
            <a:ext cx="10233890" cy="738313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AutoNum type="arabicPeriod"/>
            </a:pPr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1. Обсудить  в срок до 1 ноября 2018 года результаты диагностических работ на совещании при директоре.</a:t>
            </a: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34473" y="2497105"/>
            <a:ext cx="10233891" cy="966532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2. Совместно с руководителем ШМО  составить график проведения семинарских занятий учителей русского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я</a:t>
            </a:r>
            <a:r>
              <a:rPr lang="ru-RU" sz="1600" dirty="0" smtClean="0">
                <a:solidFill>
                  <a:schemeClr val="tx1"/>
                </a:solidFill>
              </a:rPr>
              <a:t>зыка. </a:t>
            </a:r>
            <a:r>
              <a:rPr lang="ru-RU" sz="1600" b="1" dirty="0" smtClean="0">
                <a:solidFill>
                  <a:schemeClr val="tx1"/>
                </a:solidFill>
              </a:rPr>
              <a:t>Количество обязательных семинарских занятий от 1 до 3</a:t>
            </a:r>
            <a:r>
              <a:rPr lang="ru-RU" sz="1600" dirty="0" smtClean="0">
                <a:solidFill>
                  <a:schemeClr val="tx1"/>
                </a:solidFill>
              </a:rPr>
              <a:t>, в зависимости от количества учителей-предметников и предметных дефицитов, выявленных в ходе  диагностики. 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34474" y="1619403"/>
            <a:ext cx="10243125" cy="80976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3. Совместно с руководителем ШМО  составить график проведения семинарских занятий учителей истории.</a:t>
            </a:r>
            <a:endParaRPr lang="ru-RU" sz="1600" dirty="0">
              <a:solidFill>
                <a:schemeClr val="tx1"/>
              </a:solidFill>
            </a:endParaRPr>
          </a:p>
          <a:p>
            <a:pPr algn="just"/>
            <a:r>
              <a:rPr lang="ru-RU" sz="1600" b="1" dirty="0">
                <a:solidFill>
                  <a:schemeClr val="tx1"/>
                </a:solidFill>
              </a:rPr>
              <a:t>Количество </a:t>
            </a:r>
            <a:r>
              <a:rPr lang="ru-RU" sz="1600" b="1" dirty="0" smtClean="0">
                <a:solidFill>
                  <a:schemeClr val="tx1"/>
                </a:solidFill>
              </a:rPr>
              <a:t>обязательных </a:t>
            </a:r>
            <a:r>
              <a:rPr lang="ru-RU" sz="1600" b="1" dirty="0">
                <a:solidFill>
                  <a:schemeClr val="tx1"/>
                </a:solidFill>
              </a:rPr>
              <a:t>семинарских занятий </a:t>
            </a:r>
            <a:r>
              <a:rPr lang="ru-RU" sz="1600" b="1" dirty="0" smtClean="0">
                <a:solidFill>
                  <a:schemeClr val="tx1"/>
                </a:solidFill>
              </a:rPr>
              <a:t>– 3. </a:t>
            </a:r>
            <a:r>
              <a:rPr lang="ru-RU" sz="1600" dirty="0" smtClean="0">
                <a:solidFill>
                  <a:schemeClr val="tx1"/>
                </a:solidFill>
              </a:rPr>
              <a:t>Учитель, получивший «незачет», готовит выступление на каждом семинарском занятии в соответствии с рекомендациями на стр. 2-3 презентации.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3711" y="3537528"/>
            <a:ext cx="10233889" cy="1302328"/>
          </a:xfrm>
          <a:prstGeom prst="rect">
            <a:avLst/>
          </a:prstGeom>
          <a:solidFill>
            <a:schemeClr val="bg1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4. Совместно с руководителем ШМО составить график проведения семинарских занятий (мини-экзаменов) учителей математики. </a:t>
            </a:r>
            <a:r>
              <a:rPr lang="ru-RU" sz="1600" b="1" dirty="0" smtClean="0">
                <a:solidFill>
                  <a:schemeClr val="tx1"/>
                </a:solidFill>
              </a:rPr>
              <a:t>Количество обязательных семинарских занятий от 1 до 3</a:t>
            </a:r>
            <a:r>
              <a:rPr lang="ru-RU" sz="1600" dirty="0" smtClean="0">
                <a:solidFill>
                  <a:schemeClr val="tx1"/>
                </a:solidFill>
              </a:rPr>
              <a:t>, в зависимости от количества блоков, в которых есть неуспешные. Организовывать взаимопроверку самостоятельных работ учителей математики. Еженедельно контролировать выполнение самостоятельной работы учителя математики в тетради для работ над ошибками или отслеживать статистику решенных заданий на сайте «Решу ЕГЭ». </a:t>
            </a:r>
          </a:p>
          <a:p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710" y="5366328"/>
            <a:ext cx="10252364" cy="785092"/>
          </a:xfrm>
          <a:prstGeom prst="rect">
            <a:avLst/>
          </a:prstGeom>
          <a:noFill/>
          <a:ln w="57150">
            <a:solidFill>
              <a:srgbClr val="EF74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6. </a:t>
            </a:r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ru-RU" dirty="0">
                <a:solidFill>
                  <a:schemeClr val="tx1"/>
                </a:solidFill>
              </a:rPr>
              <a:t>личном кабинете своей образовательной организации  </a:t>
            </a:r>
            <a:r>
              <a:rPr lang="ru-RU" b="1" dirty="0">
                <a:solidFill>
                  <a:schemeClr val="tx1"/>
                </a:solidFill>
              </a:rPr>
              <a:t>своевременно </a:t>
            </a:r>
            <a:r>
              <a:rPr lang="ru-RU" dirty="0">
                <a:solidFill>
                  <a:schemeClr val="tx1"/>
                </a:solidFill>
              </a:rPr>
              <a:t>загружать отчёт: заполненный протокол проведённого семинарского занятия  и 2-3 фотографии.  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43711" y="4849091"/>
            <a:ext cx="10252362" cy="480291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25236" y="4858327"/>
            <a:ext cx="108434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dirty="0" smtClean="0"/>
              <a:t>5. Проведение семинарских занятий планировать на период с 1 ноября по 20 декабря 2018 года.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52946" y="6197600"/>
            <a:ext cx="10252364" cy="535709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71418" y="6225308"/>
            <a:ext cx="83958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7. Этапы диагностики: октябрь 2018г.,  январь 2019г. , апрель 2019г..</a:t>
            </a:r>
          </a:p>
        </p:txBody>
      </p:sp>
    </p:spTree>
    <p:extLst>
      <p:ext uri="{BB962C8B-B14F-4D97-AF65-F5344CB8AC3E}">
        <p14:creationId xmlns:p14="http://schemas.microsoft.com/office/powerpoint/2010/main" val="354425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986" y="0"/>
            <a:ext cx="10147835" cy="705198"/>
          </a:xfrm>
        </p:spPr>
        <p:txBody>
          <a:bodyPr anchor="t">
            <a:noAutofit/>
          </a:bodyPr>
          <a:lstStyle/>
          <a:p>
            <a:pPr algn="ctr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УЧИТЕЛЮ  ИСТОРИИ, получившему «</a:t>
            </a:r>
            <a:r>
              <a:rPr lang="ru-RU" sz="2000" b="1" dirty="0"/>
              <a:t>НЕЗАЧЕТ» </a:t>
            </a:r>
            <a:r>
              <a:rPr lang="ru-RU" sz="2000" b="1" dirty="0" smtClean="0"/>
              <a:t>    (стр. 2)</a:t>
            </a:r>
            <a:endParaRPr lang="ru-RU" sz="2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662" y="983589"/>
            <a:ext cx="10276938" cy="767443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Учитель, получивший «незачет» по блоку № 1 или по блоку № 2 готовит выступление на каждом семинарском занятии. Тему выступления определить по соответствующей таблице. Во время выступления презентацию и текст доклада  НЕ использовать!!!   Учителю необходимо выполнить также самостоятельную работу. </a:t>
            </a:r>
            <a:endParaRPr lang="ru-RU" sz="1400" dirty="0">
              <a:solidFill>
                <a:schemeClr val="tx1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986551"/>
              </p:ext>
            </p:extLst>
          </p:nvPr>
        </p:nvGraphicFramePr>
        <p:xfrm>
          <a:off x="982188" y="1919757"/>
          <a:ext cx="10276939" cy="2169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8321"/>
                <a:gridCol w="2678546"/>
                <a:gridCol w="2623127"/>
                <a:gridCol w="2576945"/>
              </a:tblGrid>
              <a:tr h="154883"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Блок № 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«Даты, основные факты, процессы и явления».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(БАЗОВЫЙ УРОВЕНЬ)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Семинар № 1.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Семинар № 2.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Семинар № 3.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721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 выступления «Основные явления и процессы, характерные для истории России IX- XVII вв.»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Необходимо назвать не менее 30 событий, которые происходили в данный период и указать даты этих событий.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 выступления «Основные явления и процессы, характерные для истории России в конце XVII- XIX вв.»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effectLst/>
                        </a:rPr>
                        <a:t>Необходимо назвать не менее 30 событий, которые происходили в данный период и указать даты этих событий.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 выступления «Основные явления и процессы, характерные для истории России в период нач. XX в – 2012 гг.»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effectLst/>
                        </a:rPr>
                        <a:t>Необходимо назвать не менее 30 событий, которые происходили в данный период и указать даты этих событий.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48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Самостоятельная работа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89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Самостоятельно освоить тему «Великая Отечественная война 1941-1945 гг.», используя тренировочные задания (Приложение ИСТ_2).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043423"/>
              </p:ext>
            </p:extLst>
          </p:nvPr>
        </p:nvGraphicFramePr>
        <p:xfrm>
          <a:off x="982187" y="4222532"/>
          <a:ext cx="10267704" cy="23558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4166"/>
                <a:gridCol w="2666549"/>
                <a:gridCol w="2621200"/>
                <a:gridCol w="2615789"/>
              </a:tblGrid>
              <a:tr h="150907"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Блок № 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«Термины. Исторические деятели»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(БАЗОВЫЙ УРОВЕНЬ)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Семинар № 1.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Семинар № 2.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Семинар № 3.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19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 выступления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«Краткая характеристика персоналий Отечественной истории </a:t>
                      </a:r>
                      <a:r>
                        <a:rPr lang="en-US" sz="1100" u="sng" dirty="0">
                          <a:effectLst/>
                        </a:rPr>
                        <a:t>IX</a:t>
                      </a:r>
                      <a:r>
                        <a:rPr lang="ru-RU" sz="1100" u="sng" dirty="0">
                          <a:effectLst/>
                        </a:rPr>
                        <a:t>-</a:t>
                      </a:r>
                      <a:r>
                        <a:rPr lang="en-US" sz="1100" u="sng" dirty="0">
                          <a:effectLst/>
                        </a:rPr>
                        <a:t>XVII </a:t>
                      </a:r>
                      <a:r>
                        <a:rPr lang="ru-RU" sz="1100" u="sng" dirty="0">
                          <a:effectLst/>
                        </a:rPr>
                        <a:t>вв.»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u="sng" dirty="0">
                          <a:effectLst/>
                        </a:rPr>
                        <a:t>Необходимо назвать не менее 30 персоналий данного периода.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 выступления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«Краткая характеристика персоналий Отечественной истории </a:t>
                      </a:r>
                      <a:r>
                        <a:rPr lang="ru-RU" sz="1100" u="sng" dirty="0">
                          <a:effectLst/>
                        </a:rPr>
                        <a:t>в конце XVII- XIX вв.»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u="sng" dirty="0">
                          <a:effectLst/>
                        </a:rPr>
                        <a:t>Необходимо назвать не менее 30 персоналий данного периода.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 выступления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Краткая характеристика персоналий Отечественной истории в</a:t>
                      </a:r>
                      <a:r>
                        <a:rPr lang="ru-RU" sz="1100" u="sng" dirty="0">
                          <a:effectLst/>
                        </a:rPr>
                        <a:t> период нач. XX в – 2012 гг.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u="sng" dirty="0">
                          <a:effectLst/>
                        </a:rPr>
                        <a:t>Необходимо назвать не менее 30 персоналий данного периода.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78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Самостоятельная работа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7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Выполнить практическую работу (Приложение ИСТ_3).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276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986" y="0"/>
            <a:ext cx="10147835" cy="705198"/>
          </a:xfrm>
        </p:spPr>
        <p:txBody>
          <a:bodyPr anchor="t">
            <a:noAutofit/>
          </a:bodyPr>
          <a:lstStyle/>
          <a:p>
            <a:pPr algn="ctr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УЧИТЕЛЮ  </a:t>
            </a:r>
            <a:r>
              <a:rPr lang="ru-RU" sz="2000" b="1" dirty="0"/>
              <a:t>ИСТОРИИ, получившему «НЕЗАЧЕТ»     (стр. </a:t>
            </a:r>
            <a:r>
              <a:rPr lang="ru-RU" sz="2000" b="1" dirty="0" smtClean="0"/>
              <a:t>3)</a:t>
            </a:r>
            <a:endParaRPr lang="ru-RU" sz="2000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919490"/>
              </p:ext>
            </p:extLst>
          </p:nvPr>
        </p:nvGraphicFramePr>
        <p:xfrm>
          <a:off x="978312" y="2028244"/>
          <a:ext cx="10271578" cy="22165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0144"/>
                <a:gridCol w="2559825"/>
                <a:gridCol w="2432289"/>
                <a:gridCol w="2919320"/>
              </a:tblGrid>
              <a:tr h="15903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Блок № 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«Тестовые источники. Историческая карта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</a:rPr>
                        <a:t>»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(БАЗОВЫЙ УРОВЕНЬ)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Семинар № 1.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Семинар № 2.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Семинар № 3.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371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 выступления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«Древнерусская культура </a:t>
                      </a:r>
                      <a:r>
                        <a:rPr lang="en-US" sz="1100" dirty="0">
                          <a:effectLst/>
                        </a:rPr>
                        <a:t>X</a:t>
                      </a:r>
                      <a:r>
                        <a:rPr lang="ru-RU" sz="1100" dirty="0">
                          <a:effectLst/>
                        </a:rPr>
                        <a:t>-</a:t>
                      </a:r>
                      <a:r>
                        <a:rPr lang="en-US" sz="1100" dirty="0">
                          <a:effectLst/>
                        </a:rPr>
                        <a:t>XIII</a:t>
                      </a:r>
                      <a:r>
                        <a:rPr lang="ru-RU" sz="1100" dirty="0">
                          <a:effectLst/>
                        </a:rPr>
                        <a:t>вв. Русская культура </a:t>
                      </a:r>
                      <a:r>
                        <a:rPr lang="en-US" sz="1100" dirty="0">
                          <a:effectLst/>
                        </a:rPr>
                        <a:t>XIV</a:t>
                      </a:r>
                      <a:r>
                        <a:rPr lang="ru-RU" sz="1100" dirty="0">
                          <a:effectLst/>
                        </a:rPr>
                        <a:t> – </a:t>
                      </a:r>
                      <a:r>
                        <a:rPr lang="en-US" sz="1100" dirty="0">
                          <a:effectLst/>
                        </a:rPr>
                        <a:t>XVI </a:t>
                      </a:r>
                      <a:r>
                        <a:rPr lang="ru-RU" sz="1100" dirty="0">
                          <a:effectLst/>
                        </a:rPr>
                        <a:t>вв.»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u="sng" dirty="0">
                          <a:effectLst/>
                        </a:rPr>
                        <a:t>Необходимо назвать не менее 30 </a:t>
                      </a:r>
                      <a:r>
                        <a:rPr lang="ru-RU" sz="1100" u="sng" dirty="0" err="1">
                          <a:effectLst/>
                        </a:rPr>
                        <a:t>пямятников</a:t>
                      </a:r>
                      <a:r>
                        <a:rPr lang="ru-RU" sz="1100" u="sng" dirty="0">
                          <a:effectLst/>
                        </a:rPr>
                        <a:t> культуры (архитектуры, </a:t>
                      </a:r>
                      <a:r>
                        <a:rPr lang="ru-RU" sz="1100" u="sng" dirty="0" err="1">
                          <a:effectLst/>
                        </a:rPr>
                        <a:t>скульптуры,литературы,музыки</a:t>
                      </a:r>
                      <a:r>
                        <a:rPr lang="ru-RU" sz="1100" u="sng" dirty="0">
                          <a:effectLst/>
                        </a:rPr>
                        <a:t> </a:t>
                      </a:r>
                      <a:r>
                        <a:rPr lang="ru-RU" sz="1100" u="sng" dirty="0" err="1">
                          <a:effectLst/>
                        </a:rPr>
                        <a:t>и.т.д</a:t>
                      </a:r>
                      <a:r>
                        <a:rPr lang="ru-RU" sz="1100" u="sng" dirty="0">
                          <a:effectLst/>
                        </a:rPr>
                        <a:t>.) данного периода.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 выступления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«Русская культура </a:t>
                      </a:r>
                      <a:r>
                        <a:rPr lang="en-US" sz="1100" u="sng" dirty="0">
                          <a:effectLst/>
                        </a:rPr>
                        <a:t>XVII</a:t>
                      </a:r>
                      <a:r>
                        <a:rPr lang="ru-RU" sz="1100" u="sng" dirty="0">
                          <a:effectLst/>
                        </a:rPr>
                        <a:t>-</a:t>
                      </a:r>
                      <a:r>
                        <a:rPr lang="en-US" sz="1100" u="sng" dirty="0">
                          <a:effectLst/>
                        </a:rPr>
                        <a:t>XIX</a:t>
                      </a:r>
                      <a:r>
                        <a:rPr lang="ru-RU" sz="1100" u="sng" dirty="0">
                          <a:effectLst/>
                        </a:rPr>
                        <a:t>вв.»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u="sng" dirty="0">
                          <a:effectLst/>
                        </a:rPr>
                        <a:t>Необходимо назвать не менее 30 </a:t>
                      </a:r>
                      <a:r>
                        <a:rPr lang="ru-RU" sz="1100" u="sng" dirty="0" err="1">
                          <a:effectLst/>
                        </a:rPr>
                        <a:t>пямятников</a:t>
                      </a:r>
                      <a:r>
                        <a:rPr lang="ru-RU" sz="1100" u="sng" dirty="0">
                          <a:effectLst/>
                        </a:rPr>
                        <a:t> культуры (архитектуры, </a:t>
                      </a:r>
                      <a:r>
                        <a:rPr lang="ru-RU" sz="1100" u="sng" dirty="0" err="1">
                          <a:effectLst/>
                        </a:rPr>
                        <a:t>скульптуры,литературы,музыки</a:t>
                      </a:r>
                      <a:r>
                        <a:rPr lang="ru-RU" sz="1100" u="sng" dirty="0">
                          <a:effectLst/>
                        </a:rPr>
                        <a:t> </a:t>
                      </a:r>
                      <a:r>
                        <a:rPr lang="ru-RU" sz="1100" u="sng" dirty="0" err="1">
                          <a:effectLst/>
                        </a:rPr>
                        <a:t>и.т.д</a:t>
                      </a:r>
                      <a:r>
                        <a:rPr lang="ru-RU" sz="1100" u="sng" dirty="0">
                          <a:effectLst/>
                        </a:rPr>
                        <a:t>.) данного периода.</a:t>
                      </a:r>
                      <a:endParaRPr lang="ru-RU" sz="1100" dirty="0">
                        <a:effectLst/>
                      </a:endParaRPr>
                    </a:p>
                    <a:p>
                      <a:pPr indent="449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Тема выступления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Культура России  в</a:t>
                      </a:r>
                      <a:r>
                        <a:rPr lang="ru-RU" sz="1100" u="sng" dirty="0">
                          <a:effectLst/>
                        </a:rPr>
                        <a:t> период нач. XX в – 2012 гг.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u="sng" dirty="0">
                          <a:effectLst/>
                        </a:rPr>
                        <a:t>Необходимо назвать не менее 30 </a:t>
                      </a:r>
                      <a:r>
                        <a:rPr lang="ru-RU" sz="1100" u="sng" dirty="0" err="1">
                          <a:effectLst/>
                        </a:rPr>
                        <a:t>пямятников</a:t>
                      </a:r>
                      <a:r>
                        <a:rPr lang="ru-RU" sz="1100" u="sng" dirty="0">
                          <a:effectLst/>
                        </a:rPr>
                        <a:t> культуры (архитектуры, </a:t>
                      </a:r>
                      <a:r>
                        <a:rPr lang="ru-RU" sz="1100" u="sng" dirty="0" err="1">
                          <a:effectLst/>
                        </a:rPr>
                        <a:t>скульптуры,литературы,музыки</a:t>
                      </a:r>
                      <a:r>
                        <a:rPr lang="ru-RU" sz="1100" u="sng" dirty="0">
                          <a:effectLst/>
                        </a:rPr>
                        <a:t> </a:t>
                      </a:r>
                      <a:r>
                        <a:rPr lang="ru-RU" sz="1100" u="sng" dirty="0" err="1">
                          <a:effectLst/>
                        </a:rPr>
                        <a:t>и.т.д</a:t>
                      </a:r>
                      <a:r>
                        <a:rPr lang="ru-RU" sz="1100" u="sng" dirty="0">
                          <a:effectLst/>
                        </a:rPr>
                        <a:t>.) данного периода.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318402"/>
              </p:ext>
            </p:extLst>
          </p:nvPr>
        </p:nvGraphicFramePr>
        <p:xfrm>
          <a:off x="997527" y="4608945"/>
          <a:ext cx="10270837" cy="18163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79273"/>
                <a:gridCol w="6391564"/>
              </a:tblGrid>
              <a:tr h="3027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</a:rPr>
                        <a:t>Блок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№ 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«Систематизация информации. Анализ иллюстративного материала. Текстовые источники. Историческая карта»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(ПРОФИЛЬНЫЙ УРОВЕНЬ)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00" marR="52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Самостоятельная работа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00" marR="52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136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100" dirty="0">
                          <a:effectLst/>
                        </a:rPr>
                        <a:t>Выучить основные события истории России и даты этих событий (не менее 60). Уметь кратко характеризовать каждое событие.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100" dirty="0">
                          <a:effectLst/>
                        </a:rPr>
                        <a:t>Научиться соотносить эти события с историческими деятелями, памятниками культуры.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100" dirty="0">
                          <a:effectLst/>
                        </a:rPr>
                        <a:t>Работая с исторической картой научиться узнавать и называть данные события.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00" marR="52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958768" y="831273"/>
            <a:ext cx="10226468" cy="1043709"/>
          </a:xfrm>
          <a:prstGeom prst="roundRect">
            <a:avLst/>
          </a:prstGeom>
          <a:noFill/>
          <a:ln w="57150"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Учитель, получивший «незачет» по блоку № 3 готовит выступление на каждом семинарском занятии. Тему выступления определить по соответствующей таблице</a:t>
            </a:r>
            <a:r>
              <a:rPr lang="ru-RU" sz="1400">
                <a:solidFill>
                  <a:schemeClr val="tx1"/>
                </a:solidFill>
              </a:rPr>
              <a:t>. 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Учитель, получивший «незачет» по блоку № 4 выполняет самостоятельную работу.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 Задания определены в соответствующей таблице. 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82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3309" y="304800"/>
            <a:ext cx="9947564" cy="378488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prstClr val="black"/>
                </a:solidFill>
                <a:ea typeface="+mn-ea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ea typeface="+mn-ea"/>
              </a:rPr>
            </a:br>
            <a:r>
              <a:rPr lang="ru-RU" sz="2000" b="1" dirty="0" smtClean="0">
                <a:solidFill>
                  <a:prstClr val="black"/>
                </a:solidFill>
                <a:ea typeface="+mn-ea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ea typeface="+mn-ea"/>
              </a:rPr>
            </a:br>
            <a:r>
              <a:rPr lang="ru-RU" sz="2000" b="1" dirty="0" smtClean="0">
                <a:solidFill>
                  <a:prstClr val="black"/>
                </a:solidFill>
                <a:ea typeface="+mn-ea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ea typeface="+mn-ea"/>
              </a:rPr>
            </a:br>
            <a:r>
              <a:rPr lang="ru-RU" sz="2400" b="1" dirty="0" smtClean="0">
                <a:solidFill>
                  <a:prstClr val="black"/>
                </a:solidFill>
                <a:ea typeface="+mn-ea"/>
              </a:rPr>
              <a:t>УЧИТЕЛЮ  РУССКОГО ЯЗЫКА, </a:t>
            </a:r>
            <a:r>
              <a:rPr lang="ru-RU" sz="2400" b="1" dirty="0" smtClean="0"/>
              <a:t>получившему «НЕЗАЧЕТ»        (стр. 4)  </a:t>
            </a:r>
            <a:r>
              <a:rPr lang="ru-RU" sz="2400" b="1" dirty="0" smtClean="0">
                <a:solidFill>
                  <a:prstClr val="black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ea typeface="+mn-ea"/>
              </a:rPr>
            </a:br>
            <a:r>
              <a:rPr lang="ru-RU" sz="2400" b="1" dirty="0" smtClean="0">
                <a:solidFill>
                  <a:prstClr val="black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ea typeface="+mn-ea"/>
              </a:rPr>
            </a:br>
            <a:r>
              <a:rPr lang="ru-RU" sz="2700" dirty="0" smtClean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ru-RU" sz="2700" dirty="0" smtClean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</a:br>
            <a:endParaRPr lang="ru-RU" sz="2700" dirty="0"/>
          </a:p>
        </p:txBody>
      </p:sp>
      <p:sp>
        <p:nvSpPr>
          <p:cNvPr id="9" name="TextBox 8"/>
          <p:cNvSpPr txBox="1"/>
          <p:nvPr/>
        </p:nvSpPr>
        <p:spPr>
          <a:xfrm>
            <a:off x="1069675" y="4321834"/>
            <a:ext cx="4730759" cy="237308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defRPr/>
            </a:pPr>
            <a:r>
              <a:rPr lang="ru-RU" sz="1200" b="1" dirty="0"/>
              <a:t>Если получил  </a:t>
            </a:r>
            <a:r>
              <a:rPr lang="ru-RU" sz="1200" b="1" u="sng" dirty="0"/>
              <a:t>«незачет» </a:t>
            </a:r>
            <a:r>
              <a:rPr lang="ru-RU" sz="1200" b="1" dirty="0"/>
              <a:t>по блоку № 3 </a:t>
            </a:r>
            <a:r>
              <a:rPr lang="ru-RU" sz="1200" b="1" dirty="0" smtClean="0"/>
              <a:t>«</a:t>
            </a:r>
            <a:r>
              <a:rPr lang="ru-RU" sz="1200" b="1" dirty="0">
                <a:cs typeface="Times New Roman" panose="02020603050405020304" pitchFamily="18" charset="0"/>
              </a:rPr>
              <a:t>Информационная обработка текстов различных стилей и жанров. </a:t>
            </a:r>
            <a:r>
              <a:rPr lang="ru-RU" sz="1200" b="1" dirty="0" smtClean="0">
                <a:cs typeface="Times New Roman" panose="02020603050405020304" pitchFamily="18" charset="0"/>
              </a:rPr>
              <a:t>Лексика </a:t>
            </a:r>
            <a:r>
              <a:rPr lang="ru-RU" sz="1200" b="1" dirty="0">
                <a:cs typeface="Times New Roman" panose="02020603050405020304" pitchFamily="18" charset="0"/>
              </a:rPr>
              <a:t>и </a:t>
            </a:r>
            <a:r>
              <a:rPr lang="ru-RU" sz="1200" b="1" dirty="0" smtClean="0">
                <a:cs typeface="Times New Roman" panose="02020603050405020304" pitchFamily="18" charset="0"/>
              </a:rPr>
              <a:t>фразеология</a:t>
            </a:r>
            <a:r>
              <a:rPr lang="ru-RU" sz="1200" b="1" dirty="0" smtClean="0"/>
              <a:t>»,  </a:t>
            </a:r>
            <a:r>
              <a:rPr lang="ru-RU" sz="1200" b="1" dirty="0"/>
              <a:t>необходимо выступить на </a:t>
            </a:r>
            <a:r>
              <a:rPr lang="ru-RU" sz="1200" b="1" dirty="0" smtClean="0"/>
              <a:t>семинарских занятиях </a:t>
            </a:r>
            <a:r>
              <a:rPr lang="ru-RU" sz="1200" b="1" dirty="0"/>
              <a:t>по </a:t>
            </a:r>
            <a:r>
              <a:rPr lang="ru-RU" sz="1200" b="1" dirty="0" smtClean="0"/>
              <a:t> предложенным  темам:</a:t>
            </a:r>
          </a:p>
          <a:p>
            <a:pPr algn="ctr">
              <a:lnSpc>
                <a:spcPct val="107000"/>
              </a:lnSpc>
              <a:defRPr/>
            </a:pPr>
            <a:endParaRPr lang="ru-RU" sz="1200" b="1" dirty="0"/>
          </a:p>
          <a:p>
            <a:pPr fontAlgn="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200" dirty="0" smtClean="0">
                <a:cs typeface="Times New Roman" panose="02020603050405020304" pitchFamily="18" charset="0"/>
              </a:rPr>
              <a:t>Информационная </a:t>
            </a:r>
            <a:r>
              <a:rPr lang="ru-RU" sz="1200" dirty="0">
                <a:cs typeface="Times New Roman" panose="02020603050405020304" pitchFamily="18" charset="0"/>
              </a:rPr>
              <a:t>обработка текстов различных стилей и жанров (задание №1).</a:t>
            </a:r>
          </a:p>
          <a:p>
            <a:pPr fontAlgn="t"/>
            <a:r>
              <a:rPr lang="ru-RU" sz="1200" dirty="0" smtClean="0">
                <a:cs typeface="Times New Roman" panose="02020603050405020304" pitchFamily="18" charset="0"/>
              </a:rPr>
              <a:t>2. Лексическое </a:t>
            </a:r>
            <a:r>
              <a:rPr lang="ru-RU" sz="1200" dirty="0">
                <a:cs typeface="Times New Roman" panose="02020603050405020304" pitchFamily="18" charset="0"/>
              </a:rPr>
              <a:t>значение слова (задание №3).</a:t>
            </a:r>
          </a:p>
          <a:p>
            <a:pPr fontAlgn="t"/>
            <a:r>
              <a:rPr lang="ru-RU" sz="1200" dirty="0" smtClean="0">
                <a:cs typeface="Times New Roman" panose="02020603050405020304" pitchFamily="18" charset="0"/>
              </a:rPr>
              <a:t>3. Лексическое </a:t>
            </a:r>
            <a:r>
              <a:rPr lang="ru-RU" sz="1200" dirty="0">
                <a:cs typeface="Times New Roman" panose="02020603050405020304" pitchFamily="18" charset="0"/>
              </a:rPr>
              <a:t>значение слова. Синонимы. Антонимы. </a:t>
            </a:r>
            <a:r>
              <a:rPr lang="ru-RU" sz="1200" dirty="0" smtClean="0">
                <a:cs typeface="Times New Roman" panose="02020603050405020304" pitchFamily="18" charset="0"/>
              </a:rPr>
              <a:t>Омонимы. Фразеологические обороты. Группы слов по происхождению и употреблению. </a:t>
            </a:r>
            <a:r>
              <a:rPr lang="ru-RU" sz="1200" dirty="0">
                <a:cs typeface="Times New Roman" panose="02020603050405020304" pitchFamily="18" charset="0"/>
              </a:rPr>
              <a:t>(задание №</a:t>
            </a:r>
            <a:r>
              <a:rPr lang="ru-RU" sz="1200" dirty="0" smtClean="0">
                <a:cs typeface="Times New Roman" panose="02020603050405020304" pitchFamily="18" charset="0"/>
              </a:rPr>
              <a:t>24).</a:t>
            </a:r>
            <a:endParaRPr lang="ru-RU" sz="1200" dirty="0">
              <a:cs typeface="Times New Roman" panose="02020603050405020304" pitchFamily="18" charset="0"/>
            </a:endParaRPr>
          </a:p>
          <a:p>
            <a:endParaRPr lang="ru-RU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21403" y="953133"/>
            <a:ext cx="5358581" cy="249299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Если получил незачет по блоку №2 «Пунктуация», необходимо:</a:t>
            </a:r>
          </a:p>
          <a:p>
            <a:r>
              <a:rPr lang="ru-RU" sz="1200" b="1" dirty="0"/>
              <a:t>в</a:t>
            </a:r>
            <a:r>
              <a:rPr lang="ru-RU" sz="1200" b="1" dirty="0" smtClean="0"/>
              <a:t>ыступить на семинарских занятиях по  предложенным темам:</a:t>
            </a:r>
          </a:p>
          <a:p>
            <a:r>
              <a:rPr lang="ru-RU" sz="1200" dirty="0" smtClean="0"/>
              <a:t>1.Знаки препинания в простом осложненном предложении; пунктуация в сложносочиненном предложении и простом  предложении с однородными членами (задание №16).</a:t>
            </a:r>
          </a:p>
          <a:p>
            <a:r>
              <a:rPr lang="ru-RU" sz="1200" dirty="0" smtClean="0"/>
              <a:t>2. Знаки </a:t>
            </a:r>
            <a:r>
              <a:rPr lang="ru-RU" sz="1200" dirty="0"/>
              <a:t>препинания при обособленных членах предложения </a:t>
            </a:r>
            <a:r>
              <a:rPr lang="ru-RU" sz="1200" dirty="0" smtClean="0"/>
              <a:t> (задание №17).</a:t>
            </a:r>
            <a:endParaRPr lang="ru-RU" sz="1200" dirty="0"/>
          </a:p>
          <a:p>
            <a:r>
              <a:rPr lang="ru-RU" sz="1200" dirty="0" smtClean="0"/>
              <a:t>3. Знаки </a:t>
            </a:r>
            <a:r>
              <a:rPr lang="ru-RU" sz="1200" dirty="0"/>
              <a:t>препинания в предложениях со словами и конструкциями, грамматически не связанными с членами </a:t>
            </a:r>
            <a:r>
              <a:rPr lang="ru-RU" sz="1200" dirty="0" smtClean="0"/>
              <a:t>предложения(задание №18).</a:t>
            </a:r>
            <a:endParaRPr lang="ru-RU" sz="1200" dirty="0"/>
          </a:p>
          <a:p>
            <a:r>
              <a:rPr lang="ru-RU" sz="1200" dirty="0" smtClean="0"/>
              <a:t>4. Знаки </a:t>
            </a:r>
            <a:r>
              <a:rPr lang="ru-RU" sz="1200" dirty="0"/>
              <a:t>препинания в сложноподчиненном </a:t>
            </a:r>
            <a:r>
              <a:rPr lang="ru-RU" sz="1200" dirty="0" smtClean="0"/>
              <a:t>предложении (задание №19).</a:t>
            </a:r>
            <a:endParaRPr lang="ru-RU" sz="1200" dirty="0"/>
          </a:p>
          <a:p>
            <a:r>
              <a:rPr lang="ru-RU" sz="1200" dirty="0" smtClean="0"/>
              <a:t>5. Знаки </a:t>
            </a:r>
            <a:r>
              <a:rPr lang="ru-RU" sz="1200" dirty="0"/>
              <a:t>препинания в сложном предложении с разными видами </a:t>
            </a:r>
            <a:r>
              <a:rPr lang="ru-RU" sz="1200" dirty="0" smtClean="0"/>
              <a:t>связи</a:t>
            </a:r>
            <a:r>
              <a:rPr lang="ru-RU" sz="1200" dirty="0"/>
              <a:t> </a:t>
            </a:r>
            <a:r>
              <a:rPr lang="ru-RU" sz="1200" dirty="0" smtClean="0"/>
              <a:t> (задание №20).</a:t>
            </a:r>
          </a:p>
          <a:p>
            <a:r>
              <a:rPr lang="ru-RU" sz="1200" dirty="0" smtClean="0"/>
              <a:t>6. Пунктуационный анализ (задание №21).</a:t>
            </a:r>
            <a:endParaRPr lang="ru-RU" sz="1200" dirty="0"/>
          </a:p>
          <a:p>
            <a:endParaRPr lang="ru-RU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911572" y="3606651"/>
            <a:ext cx="5417574" cy="308584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defRPr/>
            </a:pPr>
            <a:r>
              <a:rPr lang="ru-RU" sz="1200" b="1" dirty="0"/>
              <a:t>Если получил  </a:t>
            </a:r>
            <a:r>
              <a:rPr lang="ru-RU" sz="1200" b="1" u="sng" dirty="0"/>
              <a:t>«незачет» </a:t>
            </a:r>
            <a:r>
              <a:rPr lang="ru-RU" sz="1200" b="1" dirty="0"/>
              <a:t>по блоку № </a:t>
            </a:r>
            <a:r>
              <a:rPr lang="ru-RU" sz="1200" b="1" dirty="0" smtClean="0"/>
              <a:t>4 «Речь. Языковые нормы. Выразительность русской речи»,  </a:t>
            </a:r>
            <a:r>
              <a:rPr lang="ru-RU" sz="1200" b="1" dirty="0"/>
              <a:t>необходимо выступить на </a:t>
            </a:r>
            <a:r>
              <a:rPr lang="ru-RU" sz="1200" b="1" dirty="0" smtClean="0"/>
              <a:t>семинарских занятиях </a:t>
            </a:r>
            <a:r>
              <a:rPr lang="ru-RU" sz="1200" b="1" dirty="0"/>
              <a:t>по одной из предложенных  тем</a:t>
            </a:r>
            <a:r>
              <a:rPr lang="ru-RU" sz="1200" b="1" dirty="0" smtClean="0"/>
              <a:t>:</a:t>
            </a:r>
          </a:p>
          <a:p>
            <a:r>
              <a:rPr lang="ru-RU" sz="1200" dirty="0" smtClean="0"/>
              <a:t>1.Средства </a:t>
            </a:r>
            <a:r>
              <a:rPr lang="ru-RU" sz="1200" dirty="0"/>
              <a:t>связи предложений в </a:t>
            </a:r>
            <a:r>
              <a:rPr lang="ru-RU" sz="1200" dirty="0" smtClean="0"/>
              <a:t>тексте. Отбор языковых средств в зависимости от темы, цели, адресата. (задание №2).</a:t>
            </a:r>
          </a:p>
          <a:p>
            <a:r>
              <a:rPr lang="ru-RU" sz="1200" dirty="0"/>
              <a:t>2</a:t>
            </a:r>
            <a:r>
              <a:rPr lang="ru-RU" sz="1200" dirty="0" smtClean="0"/>
              <a:t>.Орфоэпические </a:t>
            </a:r>
            <a:r>
              <a:rPr lang="ru-RU" sz="1200" dirty="0"/>
              <a:t>нормы (задание №4).</a:t>
            </a:r>
          </a:p>
          <a:p>
            <a:r>
              <a:rPr lang="ru-RU" sz="1200" dirty="0" smtClean="0"/>
              <a:t>3.Лексические </a:t>
            </a:r>
            <a:r>
              <a:rPr lang="ru-RU" sz="1200" dirty="0"/>
              <a:t>нормы (</a:t>
            </a:r>
            <a:r>
              <a:rPr lang="ru-RU" sz="1200" dirty="0" smtClean="0"/>
              <a:t>задания </a:t>
            </a:r>
            <a:r>
              <a:rPr lang="ru-RU" sz="1200" dirty="0"/>
              <a:t>№</a:t>
            </a:r>
            <a:r>
              <a:rPr lang="ru-RU" sz="1200" dirty="0" smtClean="0"/>
              <a:t>5-6).</a:t>
            </a:r>
            <a:endParaRPr lang="ru-RU" sz="1200" dirty="0"/>
          </a:p>
          <a:p>
            <a:r>
              <a:rPr lang="ru-RU" sz="1200" dirty="0"/>
              <a:t>4</a:t>
            </a:r>
            <a:r>
              <a:rPr lang="ru-RU" sz="1200" dirty="0" smtClean="0"/>
              <a:t>.Грамматические </a:t>
            </a:r>
            <a:r>
              <a:rPr lang="ru-RU" sz="1200" dirty="0"/>
              <a:t>нормы (морфологические нормы) (задание №7).</a:t>
            </a:r>
          </a:p>
          <a:p>
            <a:r>
              <a:rPr lang="ru-RU" sz="1200" dirty="0"/>
              <a:t>5</a:t>
            </a:r>
            <a:r>
              <a:rPr lang="ru-RU" sz="1200" dirty="0" smtClean="0"/>
              <a:t>.Грамматические </a:t>
            </a:r>
            <a:r>
              <a:rPr lang="ru-RU" sz="1200" dirty="0"/>
              <a:t>нормы (синтаксические нормы</a:t>
            </a:r>
            <a:r>
              <a:rPr lang="ru-RU" sz="1200" dirty="0" smtClean="0"/>
              <a:t>) (задание №8).</a:t>
            </a:r>
            <a:endParaRPr lang="ru-RU" sz="1200" dirty="0"/>
          </a:p>
          <a:p>
            <a:r>
              <a:rPr lang="ru-RU" sz="1200" dirty="0" smtClean="0"/>
              <a:t>6.Текст </a:t>
            </a:r>
            <a:r>
              <a:rPr lang="ru-RU" sz="1200" dirty="0"/>
              <a:t>как речевое произведение. Смысловая и композиционная целостность </a:t>
            </a:r>
            <a:r>
              <a:rPr lang="ru-RU" sz="1200" dirty="0" smtClean="0"/>
              <a:t>текста (задание №22).</a:t>
            </a:r>
          </a:p>
          <a:p>
            <a:r>
              <a:rPr lang="ru-RU" sz="1200" dirty="0"/>
              <a:t>7. Стили и функционально-смысловые типы </a:t>
            </a:r>
            <a:r>
              <a:rPr lang="ru-RU" sz="1200" dirty="0" smtClean="0"/>
              <a:t>речи (задание №23)</a:t>
            </a:r>
            <a:endParaRPr lang="ru-RU" sz="1200" dirty="0"/>
          </a:p>
          <a:p>
            <a:r>
              <a:rPr lang="ru-RU" sz="1200" dirty="0" smtClean="0"/>
              <a:t>8. Морфологический анализ слова. Средства </a:t>
            </a:r>
            <a:r>
              <a:rPr lang="ru-RU" sz="1200" dirty="0"/>
              <a:t>связи предложений в </a:t>
            </a:r>
            <a:r>
              <a:rPr lang="ru-RU" sz="1200" dirty="0" smtClean="0"/>
              <a:t>тексте (задание №25).</a:t>
            </a:r>
          </a:p>
          <a:p>
            <a:r>
              <a:rPr lang="ru-RU" sz="1200" dirty="0"/>
              <a:t>9. Анализ средств </a:t>
            </a:r>
            <a:r>
              <a:rPr lang="ru-RU" sz="1200" dirty="0" smtClean="0"/>
              <a:t>выразительности (задание №26).</a:t>
            </a:r>
            <a:endParaRPr lang="ru-RU" sz="1200" dirty="0"/>
          </a:p>
          <a:p>
            <a:endParaRPr lang="ru-RU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43796" y="2061713"/>
            <a:ext cx="4710459" cy="212365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Если получил незачет по блоку №1 «Орфография», необходимо:</a:t>
            </a:r>
          </a:p>
          <a:p>
            <a:r>
              <a:rPr lang="ru-RU" sz="1200" b="1" dirty="0"/>
              <a:t>в</a:t>
            </a:r>
            <a:r>
              <a:rPr lang="ru-RU" sz="1200" b="1" dirty="0" smtClean="0"/>
              <a:t>ыступить на семинарских занятиях по  предложенным темам:</a:t>
            </a:r>
          </a:p>
          <a:p>
            <a:r>
              <a:rPr lang="ru-RU" sz="1200" dirty="0" smtClean="0"/>
              <a:t>1. Правописание корней (задание №</a:t>
            </a:r>
            <a:r>
              <a:rPr lang="ru-RU" sz="1200" dirty="0"/>
              <a:t>9</a:t>
            </a:r>
            <a:r>
              <a:rPr lang="ru-RU" sz="1200" dirty="0" smtClean="0"/>
              <a:t>).</a:t>
            </a:r>
          </a:p>
          <a:p>
            <a:r>
              <a:rPr lang="ru-RU" sz="1200" dirty="0" smtClean="0"/>
              <a:t>2. </a:t>
            </a:r>
            <a:r>
              <a:rPr lang="ru-RU" sz="1200" dirty="0"/>
              <a:t> </a:t>
            </a:r>
            <a:r>
              <a:rPr lang="ru-RU" sz="1200" dirty="0" smtClean="0"/>
              <a:t>Правописание приставок  (задание №10).</a:t>
            </a:r>
            <a:endParaRPr lang="ru-RU" sz="1200" dirty="0"/>
          </a:p>
          <a:p>
            <a:r>
              <a:rPr lang="ru-RU" sz="1200" dirty="0" smtClean="0"/>
              <a:t>3. Правописание </a:t>
            </a:r>
            <a:r>
              <a:rPr lang="ru-RU" sz="1200" dirty="0"/>
              <a:t>суффиксов(кроме -Н-/-НН-</a:t>
            </a:r>
            <a:r>
              <a:rPr lang="ru-RU" sz="1200" dirty="0" smtClean="0"/>
              <a:t>)</a:t>
            </a:r>
            <a:r>
              <a:rPr lang="en-US" sz="1200" dirty="0" smtClean="0"/>
              <a:t> </a:t>
            </a:r>
            <a:r>
              <a:rPr lang="ru-RU" sz="1200" dirty="0" smtClean="0"/>
              <a:t>(задание №11).</a:t>
            </a:r>
            <a:endParaRPr lang="ru-RU" sz="1200" dirty="0"/>
          </a:p>
          <a:p>
            <a:r>
              <a:rPr lang="ru-RU" sz="1200" dirty="0" smtClean="0"/>
              <a:t>4. Правописание личных окончаний глаголов и суффиксов причастий (задание №12).</a:t>
            </a:r>
            <a:endParaRPr lang="ru-RU" sz="1200" dirty="0"/>
          </a:p>
          <a:p>
            <a:r>
              <a:rPr lang="ru-RU" sz="1200" dirty="0" smtClean="0"/>
              <a:t>5. Правописание НЕ и НИ  (задание №13).</a:t>
            </a:r>
          </a:p>
          <a:p>
            <a:r>
              <a:rPr lang="ru-RU" sz="1200" dirty="0" smtClean="0"/>
              <a:t>6. Слитное, раздельное и дефисное написание слов (задание №14).</a:t>
            </a:r>
          </a:p>
          <a:p>
            <a:r>
              <a:rPr lang="ru-RU" sz="1200" dirty="0" smtClean="0"/>
              <a:t>7. Правописание –Н- и –НН в различных частях речи (задание 15)</a:t>
            </a:r>
            <a:endParaRPr lang="ru-RU" sz="1200" dirty="0"/>
          </a:p>
          <a:p>
            <a:endParaRPr lang="ru-RU" sz="12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26543" y="897147"/>
            <a:ext cx="4830793" cy="10869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Учитель, получивший «незачет» по </a:t>
            </a:r>
            <a:r>
              <a:rPr lang="ru-RU" sz="1400" b="1" dirty="0" smtClean="0">
                <a:solidFill>
                  <a:schemeClr val="tx1"/>
                </a:solidFill>
              </a:rPr>
              <a:t>блоку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</a:rPr>
              <a:t>№1 «Орфография» </a:t>
            </a:r>
            <a:r>
              <a:rPr lang="ru-RU" sz="1400" b="1" dirty="0">
                <a:solidFill>
                  <a:schemeClr val="tx1"/>
                </a:solidFill>
              </a:rPr>
              <a:t>или по блоку № 2 </a:t>
            </a:r>
            <a:r>
              <a:rPr lang="ru-RU" sz="1400" b="1" dirty="0" smtClean="0">
                <a:solidFill>
                  <a:schemeClr val="tx1"/>
                </a:solidFill>
              </a:rPr>
              <a:t>«Пунктуация» готовит </a:t>
            </a:r>
            <a:r>
              <a:rPr lang="ru-RU" sz="1400" b="1" dirty="0">
                <a:solidFill>
                  <a:schemeClr val="tx1"/>
                </a:solidFill>
              </a:rPr>
              <a:t>выступление на каждом семинарском </a:t>
            </a:r>
            <a:r>
              <a:rPr lang="ru-RU" sz="1400" b="1" dirty="0" smtClean="0">
                <a:solidFill>
                  <a:schemeClr val="tx1"/>
                </a:solidFill>
              </a:rPr>
              <a:t>занятии по всем темам, в которых в ходе диагностики были выявлены предметные дефициты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98525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9418" y="129310"/>
            <a:ext cx="10612582" cy="711199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УЧИТЕЛЮ  математики, получившему «НЕЗАЧЕТ» (стр. 5)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49746" y="979054"/>
            <a:ext cx="11180618" cy="5878945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None/>
            </a:pPr>
            <a:r>
              <a:rPr lang="ru-RU" sz="1600" b="1" dirty="0" smtClean="0">
                <a:latin typeface="+mj-lt"/>
              </a:rPr>
              <a:t>Учитель, получивший по результатам диагностики «незачет», должен выполнить следующую работу:</a:t>
            </a:r>
            <a:endParaRPr lang="ru-RU" sz="1600" dirty="0" smtClean="0">
              <a:latin typeface="+mj-lt"/>
            </a:endParaRPr>
          </a:p>
          <a:p>
            <a:pPr lvl="0" fontAlgn="base">
              <a:spcBef>
                <a:spcPts val="1200"/>
              </a:spcBef>
              <a:buNone/>
            </a:pPr>
            <a:r>
              <a:rPr lang="ru-RU" sz="1400" dirty="0" smtClean="0">
                <a:latin typeface="+mj-lt"/>
              </a:rPr>
              <a:t>1. Выполнить работу над ошибками и определить тип ошибки: </a:t>
            </a:r>
          </a:p>
          <a:p>
            <a:pPr marL="0" lvl="0" indent="0" fontAlgn="base">
              <a:spcBef>
                <a:spcPts val="600"/>
              </a:spcBef>
            </a:pPr>
            <a:r>
              <a:rPr lang="ru-RU" sz="1200" dirty="0" smtClean="0">
                <a:latin typeface="+mj-lt"/>
              </a:rPr>
              <a:t>неверное вычисление или неправильное списывание данных; </a:t>
            </a:r>
          </a:p>
          <a:p>
            <a:pPr marL="0" lvl="0" indent="0" fontAlgn="base">
              <a:spcBef>
                <a:spcPts val="600"/>
              </a:spcBef>
            </a:pPr>
            <a:r>
              <a:rPr lang="ru-RU" sz="1200" dirty="0" smtClean="0">
                <a:latin typeface="+mj-lt"/>
              </a:rPr>
              <a:t>незнание или неправильное применение свойств, правил, алгоритмов, существующих зависимостей, неправильный выбор действий, операций;</a:t>
            </a:r>
          </a:p>
          <a:p>
            <a:pPr marL="0" lvl="0" indent="0" fontAlgn="base">
              <a:spcBef>
                <a:spcPts val="600"/>
              </a:spcBef>
            </a:pPr>
            <a:r>
              <a:rPr lang="ru-RU" sz="1200" dirty="0" smtClean="0">
                <a:latin typeface="+mj-lt"/>
              </a:rPr>
              <a:t>несоответствие наименования величин выполненным действиям и полученным результатам;</a:t>
            </a:r>
          </a:p>
          <a:p>
            <a:pPr marL="0" lvl="0" indent="0" fontAlgn="base">
              <a:spcBef>
                <a:spcPts val="600"/>
              </a:spcBef>
            </a:pPr>
            <a:r>
              <a:rPr lang="ru-RU" sz="1200" dirty="0" smtClean="0">
                <a:latin typeface="+mj-lt"/>
              </a:rPr>
              <a:t>несоответствие выполненных измерений и геометрических построений заданным параметрам.</a:t>
            </a:r>
          </a:p>
          <a:p>
            <a:pPr>
              <a:buNone/>
            </a:pPr>
            <a:r>
              <a:rPr lang="ru-RU" sz="1400" dirty="0" smtClean="0">
                <a:latin typeface="+mj-lt"/>
              </a:rPr>
              <a:t>2. Исходя из типа ошибки, изучить теоретический материал по заданиям, выполненным неверно</a:t>
            </a:r>
          </a:p>
          <a:p>
            <a:pPr>
              <a:buNone/>
            </a:pPr>
            <a:endParaRPr lang="ru-RU" sz="1200" b="1" dirty="0" smtClean="0">
              <a:latin typeface="+mj-lt"/>
            </a:endParaRPr>
          </a:p>
          <a:p>
            <a:pPr>
              <a:buNone/>
            </a:pPr>
            <a:endParaRPr lang="ru-RU" sz="1200" b="1" dirty="0" smtClean="0">
              <a:latin typeface="+mj-lt"/>
            </a:endParaRPr>
          </a:p>
          <a:p>
            <a:pPr>
              <a:buNone/>
            </a:pPr>
            <a:endParaRPr lang="ru-RU" sz="1200" b="1" dirty="0" smtClean="0">
              <a:latin typeface="+mj-lt"/>
            </a:endParaRPr>
          </a:p>
          <a:p>
            <a:pPr>
              <a:buNone/>
            </a:pPr>
            <a:endParaRPr lang="ru-RU" sz="1200" b="1" dirty="0" smtClean="0">
              <a:latin typeface="+mj-lt"/>
            </a:endParaRPr>
          </a:p>
          <a:p>
            <a:pPr>
              <a:buNone/>
            </a:pPr>
            <a:endParaRPr lang="ru-RU" sz="1200" b="1" dirty="0" smtClean="0">
              <a:latin typeface="+mj-lt"/>
            </a:endParaRPr>
          </a:p>
          <a:p>
            <a:pPr>
              <a:buNone/>
            </a:pPr>
            <a:endParaRPr lang="ru-RU" sz="1200" b="1" dirty="0" smtClean="0">
              <a:latin typeface="+mj-lt"/>
            </a:endParaRPr>
          </a:p>
          <a:p>
            <a:pPr>
              <a:buNone/>
            </a:pPr>
            <a:endParaRPr lang="ru-RU" sz="1200" b="1" dirty="0" smtClean="0">
              <a:latin typeface="+mj-lt"/>
            </a:endParaRPr>
          </a:p>
          <a:p>
            <a:pPr>
              <a:buNone/>
            </a:pPr>
            <a:endParaRPr lang="ru-RU" sz="1200" b="1" dirty="0" smtClean="0">
              <a:latin typeface="+mj-lt"/>
            </a:endParaRPr>
          </a:p>
          <a:p>
            <a:pPr>
              <a:buNone/>
            </a:pPr>
            <a:endParaRPr lang="ru-RU" sz="1200" b="1" dirty="0" smtClean="0">
              <a:latin typeface="+mj-lt"/>
            </a:endParaRPr>
          </a:p>
          <a:p>
            <a:pPr>
              <a:buNone/>
            </a:pPr>
            <a:endParaRPr lang="ru-RU" sz="1200" b="1" dirty="0" smtClean="0">
              <a:latin typeface="+mj-lt"/>
            </a:endParaRPr>
          </a:p>
          <a:p>
            <a:pPr>
              <a:buNone/>
            </a:pPr>
            <a:endParaRPr lang="ru-RU" sz="1200" b="1" dirty="0" smtClean="0">
              <a:latin typeface="+mj-lt"/>
            </a:endParaRPr>
          </a:p>
          <a:p>
            <a:pPr>
              <a:buNone/>
            </a:pPr>
            <a:r>
              <a:rPr lang="ru-RU" sz="1400" dirty="0" smtClean="0">
                <a:latin typeface="+mj-lt"/>
              </a:rPr>
              <a:t>3.  Изучить справочный материал (см. приложение МА1).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86141" y="2921577"/>
          <a:ext cx="10283824" cy="3022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4688"/>
                <a:gridCol w="3328919"/>
                <a:gridCol w="3430217"/>
              </a:tblGrid>
              <a:tr h="498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 блок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Алгебра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 блок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Геометрия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3 блок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Уравнения и </a:t>
                      </a:r>
                      <a:r>
                        <a:rPr lang="ru-RU" sz="1200" b="1" dirty="0" smtClean="0">
                          <a:latin typeface="Times New Roman"/>
                          <a:ea typeface="Calibri"/>
                          <a:cs typeface="Times New Roman"/>
                        </a:rPr>
                        <a:t>неравенства</a:t>
                      </a:r>
                      <a:r>
                        <a:rPr lang="ru-RU" sz="12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…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258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Целые числа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Дроби, проценты, рациональные числа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Степень с целым показателем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Преобразования выражений, включающих арифметические операции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Преобразования выражений, включающих операцию возведения в степень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Преобразования выражений, включающих корни натуральной степени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Преобразования тригонометрических выражений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Преобразование выражений, включающих операцию логарифмирования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Треугольник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Параллелограмм, прямоугольник, ромб, квадрат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Трапеция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Многогранники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Тела и поверхности вращения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Измерение геометрических величин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Уравнения: квадратные, рациональные, иррациональные, тригонометрические, показательные, логарифмические.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Определение и график функции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Элементарное исследование функций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Производная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Элементы теории вероятностей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960582" y="1274618"/>
            <a:ext cx="10317018" cy="18473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6272" y="0"/>
            <a:ext cx="10147835" cy="914401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УЧИТЕЛЮ  математики, получившему «НЕЗАЧЕТ» (стр. 6)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0582" y="785091"/>
            <a:ext cx="11115963" cy="6072909"/>
          </a:xfrm>
        </p:spPr>
        <p:txBody>
          <a:bodyPr/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+mj-lt"/>
              </a:rPr>
              <a:t>4. Выполнить решение подобных заданий из сборников ФИПИ (20 заданий на один № задания КИМ -2019) или составить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+mj-lt"/>
              </a:rPr>
              <a:t> вариант из необходимого количества заданий по разделам задачного каталога на образовательном портале  «Решу ЕГЭ».</a:t>
            </a:r>
          </a:p>
          <a:p>
            <a:pPr>
              <a:buNone/>
            </a:pPr>
            <a:endParaRPr lang="ru-RU" sz="8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23636" y="6049818"/>
            <a:ext cx="1045556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latin typeface="+mj-lt"/>
                <a:cs typeface="Times New Roman" panose="02020603050405020304" pitchFamily="18" charset="0"/>
              </a:rPr>
              <a:t>5. На семинарском занятии ответить на теоретические  вопросы коллег по своему блоку и представить самостоятельную письменную работу, проверенную предварительно другим учителем математики или отчет с сайта «Решу ЕГЭ».</a:t>
            </a:r>
          </a:p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latin typeface="+mj-lt"/>
                <a:cs typeface="Times New Roman" panose="02020603050405020304" pitchFamily="18" charset="0"/>
              </a:rPr>
              <a:t>6.  На мини-экзамен каждый член ШМО готовит 5 теоретических вопросов по теме диагностической работы в целом.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477817" y="1293090"/>
          <a:ext cx="9605820" cy="4737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983"/>
                <a:gridCol w="1276182"/>
                <a:gridCol w="2126409"/>
                <a:gridCol w="2209616"/>
                <a:gridCol w="3642630"/>
              </a:tblGrid>
              <a:tr h="429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+mj-lt"/>
                          <a:ea typeface="Times New Roman"/>
                          <a:cs typeface="Times New Roman"/>
                        </a:rPr>
                        <a:t>№ 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Блок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№№ заданий в диагностической работе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№ задания в КИМ-2019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(проект)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Тема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задания в КИМ-2019</a:t>
                      </a:r>
                      <a:r>
                        <a:rPr lang="ru-RU" sz="1200" b="0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(проект)</a:t>
                      </a:r>
                      <a:endParaRPr lang="ru-RU" sz="1200" b="0" dirty="0" smtClean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6873">
                <a:tc row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Алгебра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1-3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Действия с дробями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48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4-6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Действия со степенями 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6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7-9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Проценты, округление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48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10-12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Действия с формулами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36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13-15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Вычисления и преобразования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53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16-18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Округление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42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19-21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Выбор оптимального варианта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48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22-24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Цифровая запись числа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5931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Геометрия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1-4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Многоугольники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48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5-8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Стереометрия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42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9-12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Планиметрия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6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13-16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Задачи по стереометрии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6493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Уравнения и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неравенства…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1-3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Простейшие уравнения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6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4-6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Начала теории вероятностей 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59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7-9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Чтение графиков и диаграмм 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59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10-12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Скорость изменения величин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53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13-15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Числовая ось, числовые промежутки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42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16-18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200" b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Анализ утверждений</a:t>
                      </a:r>
                      <a:endParaRPr lang="ru-RU" sz="1200" b="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8927</TotalTime>
  <Words>1615</Words>
  <Application>Microsoft Office PowerPoint</Application>
  <PresentationFormat>Широкоэкранный</PresentationFormat>
  <Paragraphs>253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Aldhabi</vt:lpstr>
      <vt:lpstr>Arial</vt:lpstr>
      <vt:lpstr>Calibri</vt:lpstr>
      <vt:lpstr>Calibri Light</vt:lpstr>
      <vt:lpstr>Franklin Gothic Demi</vt:lpstr>
      <vt:lpstr>Times New Roman</vt:lpstr>
      <vt:lpstr>Тема Office</vt:lpstr>
      <vt:lpstr>   РЕАЛИЗАЦИЯ ПРОЕКТА РСУР    НА УРОВНЕ ОБРАЗОВАТЕЛЬНОЙ ОРГАНИЗАЦИИ  по итогам диагностических работ (октябрь 2018 г.)</vt:lpstr>
      <vt:lpstr>ШКОЛЬНОМУ КООРДИНАТОРУ  ПРОЕКТА РСУР  (стр.1)</vt:lpstr>
      <vt:lpstr> УЧИТЕЛЮ  ИСТОРИИ, получившему «НЕЗАЧЕТ»     (стр. 2)</vt:lpstr>
      <vt:lpstr> УЧИТЕЛЮ  ИСТОРИИ, получившему «НЕЗАЧЕТ»     (стр. 3)</vt:lpstr>
      <vt:lpstr>   УЧИТЕЛЮ  РУССКОГО ЯЗЫКА, получившему «НЕЗАЧЕТ»        (стр. 4)     </vt:lpstr>
      <vt:lpstr>УЧИТЕЛЮ  математики, получившему «НЕЗАЧЕТ» (стр. 5)</vt:lpstr>
      <vt:lpstr>УЧИТЕЛЮ  математики, получившему «НЕЗАЧЕТ» (стр. 6)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508</cp:revision>
  <cp:lastPrinted>2017-05-18T08:57:41Z</cp:lastPrinted>
  <dcterms:created xsi:type="dcterms:W3CDTF">2015-08-26T09:18:47Z</dcterms:created>
  <dcterms:modified xsi:type="dcterms:W3CDTF">2018-10-22T06:15:16Z</dcterms:modified>
</cp:coreProperties>
</file>