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7" r:id="rId2"/>
    <p:sldId id="347" r:id="rId3"/>
    <p:sldId id="342" r:id="rId4"/>
    <p:sldId id="312" r:id="rId5"/>
    <p:sldId id="332" r:id="rId6"/>
    <p:sldId id="345" r:id="rId7"/>
    <p:sldId id="346" r:id="rId8"/>
    <p:sldId id="338" r:id="rId9"/>
    <p:sldId id="339" r:id="rId10"/>
    <p:sldId id="34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5B9BD5"/>
    <a:srgbClr val="ED7D31"/>
    <a:srgbClr val="9CC9E8"/>
    <a:srgbClr val="FFFF00"/>
    <a:srgbClr val="EF7421"/>
    <a:srgbClr val="F2884A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1667" autoAdjust="0"/>
  </p:normalViewPr>
  <p:slideViewPr>
    <p:cSldViewPr snapToGrid="0">
      <p:cViewPr varScale="1">
        <p:scale>
          <a:sx n="107" d="100"/>
          <a:sy n="107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A3F3E-5D9F-4FF4-B80C-94247937F1E7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57823-303A-4B54-A718-3F749DE337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19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7A608-35AD-447B-AC6C-C5F337DEA5A1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4D7E5-149D-4ACD-A19A-7CE1C7232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91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4D7E5-149D-4ACD-A19A-7CE1C7232EC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09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130462" y="413869"/>
            <a:ext cx="1415474" cy="1433981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0424" y="2305497"/>
            <a:ext cx="9144000" cy="216511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0668" y="4470614"/>
            <a:ext cx="741822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423257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Рисунок 33"/>
          <p:cNvPicPr>
            <a:picLocks noChangeAspect="1"/>
          </p:cNvPicPr>
          <p:nvPr userDrawn="1"/>
        </p:nvPicPr>
        <p:blipFill rotWithShape="1">
          <a:blip r:embed="rId3"/>
          <a:srcRect r="24447" b="6346"/>
          <a:stretch/>
        </p:blipFill>
        <p:spPr>
          <a:xfrm>
            <a:off x="7806248" y="1778864"/>
            <a:ext cx="4385752" cy="507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Рисунок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39" y="91895"/>
            <a:ext cx="1246016" cy="1029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/>
          <p:cNvSpPr txBox="1"/>
          <p:nvPr userDrawn="1"/>
        </p:nvSpPr>
        <p:spPr>
          <a:xfrm>
            <a:off x="4612558" y="1121416"/>
            <a:ext cx="262362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МИНИСТЕРСТВО</a:t>
            </a:r>
            <a:r>
              <a:rPr lang="ru-RU" sz="20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ОБРАЗОВАНИЯ И НАУКИ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ЧЕЧЕНСКОЙ РЕСПУБЛИКИ </a:t>
            </a:r>
            <a:endParaRPr lang="ru-RU" sz="1400" dirty="0">
              <a:latin typeface="Franklin Gothic Demi" panose="020B0703020102020204" pitchFamily="34" charset="0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820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2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672683" y="95537"/>
            <a:ext cx="10403862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468710"/>
            <a:ext cx="10147835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911784"/>
            <a:ext cx="10400145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672683" y="6376949"/>
            <a:ext cx="2743200" cy="365125"/>
          </a:xfrm>
        </p:spPr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17214" y="6376950"/>
            <a:ext cx="4114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33345" y="6376950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134771" y="95537"/>
            <a:ext cx="1415474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39" y="146478"/>
            <a:ext cx="574937" cy="574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3338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031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1672683" y="413795"/>
            <a:ext cx="10403862" cy="1434055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355" y="413794"/>
            <a:ext cx="10304189" cy="14045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7145" y="1911682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94945" y="1914857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643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119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4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56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6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0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45" y="343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0945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9D27-DDA5-4117-9C26-91A07CA73146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46DA-0DF6-4E30-91DE-43A2ED7C6FD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750454" y="3897"/>
            <a:ext cx="175491" cy="6854103"/>
            <a:chOff x="750454" y="3897"/>
            <a:chExt cx="175491" cy="6854103"/>
          </a:xfrm>
          <a:solidFill>
            <a:srgbClr val="66CCFF"/>
          </a:solidFill>
        </p:grpSpPr>
        <p:sp>
          <p:nvSpPr>
            <p:cNvPr id="7" name="Прямоугольник 6"/>
            <p:cNvSpPr/>
            <p:nvPr userDrawn="1"/>
          </p:nvSpPr>
          <p:spPr>
            <a:xfrm>
              <a:off x="750454" y="3897"/>
              <a:ext cx="175491" cy="452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750454" y="456480"/>
              <a:ext cx="175491" cy="64015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5425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9365" y="2421925"/>
            <a:ext cx="9732492" cy="2660821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РЕАЛИЗАЦИЯ ПРОЕКТА РСУР   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НА УРОВНЯХ МУНИЦИПАЛИТЕТА И ОБРАЗОВАТЕЛЬНОЙ ОРГАНИЗАЦИИ 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по итогам диагностических работ </a:t>
            </a:r>
            <a:b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(февраль 2018)</a:t>
            </a:r>
            <a:endParaRPr lang="ru-RU" sz="4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13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554" y="168812"/>
            <a:ext cx="10147835" cy="5611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ОРГАНИЗАЦИЯ РАБОТЫ УЧИТЕЛЯ МАТЕМАТИКИ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7351" y="881449"/>
            <a:ext cx="11244649" cy="63431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aramond" panose="02020404030301010803" pitchFamily="18" charset="0"/>
              </a:rPr>
              <a:t>Учитель, получивший по результатам диагностики </a:t>
            </a:r>
            <a:r>
              <a:rPr lang="ru-RU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«ЗАЧЕТ» </a:t>
            </a:r>
            <a:r>
              <a:rPr lang="ru-RU" sz="2400" b="1" dirty="0" smtClean="0">
                <a:latin typeface="Garamond" panose="02020404030301010803" pitchFamily="18" charset="0"/>
              </a:rPr>
              <a:t>должен  </a:t>
            </a:r>
            <a:r>
              <a:rPr lang="ru-RU" sz="2400" b="1" dirty="0">
                <a:latin typeface="Garamond" panose="02020404030301010803" pitchFamily="18" charset="0"/>
              </a:rPr>
              <a:t>подготовить выступление по одной из тем (на выбор) 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02940" y="1606380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работы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02939" y="2067700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различных этапах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11176" y="2533142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на уроках математики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11176" y="3002701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карточек для индивидуальных занятий. Дидактические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19413" y="3484619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1441622" y="1598142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1441622" y="2067700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Нашивка 34"/>
          <p:cNvSpPr/>
          <p:nvPr/>
        </p:nvSpPr>
        <p:spPr>
          <a:xfrm>
            <a:off x="1441622" y="2533142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Нашивка 35"/>
          <p:cNvSpPr/>
          <p:nvPr/>
        </p:nvSpPr>
        <p:spPr>
          <a:xfrm>
            <a:off x="1441622" y="3002701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1441622" y="3484619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15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90617"/>
            <a:ext cx="10147835" cy="70845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МУНИЦИПАЛЬНОМУ КООРДИНАТОРУ  ПРОЕКТА РСУР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963827"/>
            <a:ext cx="10400145" cy="5299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 algn="just">
              <a:buNone/>
            </a:pPr>
            <a:endParaRPr lang="ru-RU" sz="1400" b="1" dirty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8801" y="1042218"/>
            <a:ext cx="10174467" cy="505378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Провести </a:t>
            </a:r>
            <a:r>
              <a:rPr lang="ru-RU" sz="3200" b="1" dirty="0" smtClean="0">
                <a:solidFill>
                  <a:schemeClr val="tx1"/>
                </a:solidFill>
              </a:rPr>
              <a:t>14.03.2018 г.</a:t>
            </a:r>
            <a:r>
              <a:rPr lang="ru-RU" sz="3200" dirty="0" smtClean="0">
                <a:solidFill>
                  <a:schemeClr val="tx1"/>
                </a:solidFill>
              </a:rPr>
              <a:t> семинар-совещание со школьными координаторами по следующим вопросам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1.А</a:t>
            </a:r>
            <a:r>
              <a:rPr lang="ru-RU" sz="3200" dirty="0" smtClean="0">
                <a:solidFill>
                  <a:schemeClr val="tx1"/>
                </a:solidFill>
              </a:rPr>
              <a:t>нализ </a:t>
            </a:r>
            <a:r>
              <a:rPr lang="ru-RU" sz="3200" dirty="0" smtClean="0">
                <a:solidFill>
                  <a:schemeClr val="tx1"/>
                </a:solidFill>
              </a:rPr>
              <a:t>результатов февральской диагностики </a:t>
            </a:r>
            <a:r>
              <a:rPr lang="ru-RU" sz="3200" dirty="0" smtClean="0">
                <a:solidFill>
                  <a:schemeClr val="tx1"/>
                </a:solidFill>
              </a:rPr>
              <a:t>учителей: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</a:rPr>
              <a:t> явка учителей (кол-во участников, кол-во не явившихся, из них не явились более одного раза);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результаты (кол-во зачётов, кол-во незачётов, из них кол-во незачётов по ОО).</a:t>
            </a:r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2.Организация </a:t>
            </a:r>
            <a:r>
              <a:rPr lang="ru-RU" sz="3200" dirty="0" smtClean="0">
                <a:solidFill>
                  <a:schemeClr val="tx1"/>
                </a:solidFill>
              </a:rPr>
              <a:t>работы ОО </a:t>
            </a:r>
            <a:r>
              <a:rPr lang="ru-RU" sz="3200" dirty="0">
                <a:solidFill>
                  <a:schemeClr val="tx1"/>
                </a:solidFill>
              </a:rPr>
              <a:t>в рамках </a:t>
            </a:r>
            <a:r>
              <a:rPr lang="ru-RU" sz="3200" dirty="0" smtClean="0">
                <a:solidFill>
                  <a:schemeClr val="tx1"/>
                </a:solidFill>
              </a:rPr>
              <a:t>проекта РСУР в марте-апреле 2018 года.</a:t>
            </a:r>
          </a:p>
        </p:txBody>
      </p:sp>
    </p:spTree>
    <p:extLst>
      <p:ext uri="{BB962C8B-B14F-4D97-AF65-F5344CB8AC3E}">
        <p14:creationId xmlns:p14="http://schemas.microsoft.com/office/powerpoint/2010/main" val="151297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90617"/>
            <a:ext cx="10147835" cy="70845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ШКОЛЬНОМУ КООРДИНАТОРУ  ПРОЕКТА РСУР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963827"/>
            <a:ext cx="10400145" cy="52992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dirty="0"/>
          </a:p>
          <a:p>
            <a:pPr marL="0" indent="0" algn="just">
              <a:buNone/>
            </a:pPr>
            <a:endParaRPr lang="ru-RU" sz="1400" dirty="0" smtClean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 algn="just">
              <a:buNone/>
            </a:pPr>
            <a:endParaRPr lang="ru-RU" sz="1400" b="1" dirty="0"/>
          </a:p>
          <a:p>
            <a:pPr marL="0" indent="0" algn="just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9806" y="865239"/>
            <a:ext cx="10184300" cy="95372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1. </a:t>
            </a:r>
            <a:r>
              <a:rPr lang="ru-RU" sz="1600" dirty="0" smtClean="0">
                <a:solidFill>
                  <a:schemeClr val="tx1"/>
                </a:solidFill>
              </a:rPr>
              <a:t>Провести совещания при  директоре по  результатам февральской диагностики учителей </a:t>
            </a:r>
            <a:r>
              <a:rPr lang="ru-RU" sz="1600" b="1" dirty="0" smtClean="0">
                <a:solidFill>
                  <a:schemeClr val="tx1"/>
                </a:solidFill>
              </a:rPr>
              <a:t>до 16.03.2018 г.</a:t>
            </a:r>
          </a:p>
          <a:p>
            <a:pPr algn="ctr"/>
            <a:r>
              <a:rPr lang="ru-RU" sz="1600" smtClean="0">
                <a:solidFill>
                  <a:schemeClr val="tx1"/>
                </a:solidFill>
              </a:rPr>
              <a:t>Протоколы совещаний(Приложение 1) </a:t>
            </a:r>
            <a:r>
              <a:rPr lang="ru-RU" sz="1600" dirty="0" smtClean="0">
                <a:solidFill>
                  <a:schemeClr val="tx1"/>
                </a:solidFill>
              </a:rPr>
              <a:t>и фотоматериал загрузить на сайт </a:t>
            </a:r>
            <a:r>
              <a:rPr lang="en-US" sz="1600" b="1" dirty="0" smtClean="0">
                <a:solidFill>
                  <a:schemeClr val="tx1"/>
                </a:solidFill>
              </a:rPr>
              <a:t>monit95 </a:t>
            </a:r>
            <a:r>
              <a:rPr lang="ru-RU" sz="1600" dirty="0" smtClean="0">
                <a:solidFill>
                  <a:schemeClr val="tx1"/>
                </a:solidFill>
              </a:rPr>
              <a:t>до</a:t>
            </a:r>
            <a:r>
              <a:rPr lang="ru-RU" sz="1600" b="1" dirty="0" smtClean="0">
                <a:solidFill>
                  <a:schemeClr val="tx1"/>
                </a:solidFill>
              </a:rPr>
              <a:t> 19.03.2018 г.</a:t>
            </a:r>
            <a:endParaRPr lang="ru-RU" sz="1600" b="1" dirty="0">
              <a:solidFill>
                <a:schemeClr val="tx1"/>
              </a:solidFill>
            </a:endParaRPr>
          </a:p>
          <a:p>
            <a:pPr algn="ctr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79639" y="1976284"/>
            <a:ext cx="10144971" cy="137651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2.</a:t>
            </a:r>
            <a:r>
              <a:rPr lang="ru-RU" sz="1600" dirty="0" smtClean="0">
                <a:solidFill>
                  <a:schemeClr val="tx1"/>
                </a:solidFill>
              </a:rPr>
              <a:t>Совместно </a:t>
            </a:r>
            <a:r>
              <a:rPr lang="ru-RU" sz="1600" dirty="0">
                <a:solidFill>
                  <a:schemeClr val="tx1"/>
                </a:solidFill>
              </a:rPr>
              <a:t>с </a:t>
            </a:r>
            <a:r>
              <a:rPr lang="ru-RU" sz="1600" dirty="0" smtClean="0">
                <a:solidFill>
                  <a:schemeClr val="tx1"/>
                </a:solidFill>
              </a:rPr>
              <a:t>руководителями </a:t>
            </a:r>
            <a:r>
              <a:rPr lang="ru-RU" sz="1600" dirty="0">
                <a:solidFill>
                  <a:schemeClr val="tx1"/>
                </a:solidFill>
              </a:rPr>
              <a:t>ШМО </a:t>
            </a:r>
            <a:r>
              <a:rPr lang="ru-RU" sz="1600" dirty="0" smtClean="0">
                <a:solidFill>
                  <a:schemeClr val="tx1"/>
                </a:solidFill>
              </a:rPr>
              <a:t>составить </a:t>
            </a:r>
            <a:r>
              <a:rPr lang="ru-RU" sz="1600" dirty="0">
                <a:solidFill>
                  <a:schemeClr val="tx1"/>
                </a:solidFill>
              </a:rPr>
              <a:t>план </a:t>
            </a:r>
            <a:r>
              <a:rPr lang="ru-RU" sz="1600" dirty="0" smtClean="0">
                <a:solidFill>
                  <a:schemeClr val="tx1"/>
                </a:solidFill>
              </a:rPr>
              <a:t>- график </a:t>
            </a:r>
            <a:r>
              <a:rPr lang="ru-RU" sz="1600" dirty="0">
                <a:solidFill>
                  <a:schemeClr val="tx1"/>
                </a:solidFill>
              </a:rPr>
              <a:t>семинарских </a:t>
            </a:r>
            <a:r>
              <a:rPr lang="ru-RU" sz="1600" dirty="0" smtClean="0">
                <a:solidFill>
                  <a:schemeClr val="tx1"/>
                </a:solidFill>
              </a:rPr>
              <a:t>занятий.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По русскому языку: </a:t>
            </a:r>
            <a:r>
              <a:rPr lang="ru-RU" sz="1600" dirty="0" smtClean="0">
                <a:solidFill>
                  <a:schemeClr val="tx1"/>
                </a:solidFill>
              </a:rPr>
              <a:t>1-2 семинарских занятия.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По математике: </a:t>
            </a:r>
            <a:r>
              <a:rPr lang="ru-RU" sz="1600" dirty="0" smtClean="0">
                <a:solidFill>
                  <a:schemeClr val="tx1"/>
                </a:solidFill>
              </a:rPr>
              <a:t>1-2 занятия (методический семинар и мини-экзамен).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По истории : </a:t>
            </a:r>
            <a:r>
              <a:rPr lang="ru-RU" sz="1600" dirty="0" smtClean="0">
                <a:solidFill>
                  <a:schemeClr val="tx1"/>
                </a:solidFill>
              </a:rPr>
              <a:t>1-2 занятия.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Семинарские занятия провести в срок до 10.04. 2018 г.!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6047" y="3539613"/>
            <a:ext cx="10188059" cy="119953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</a:rPr>
              <a:t>4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  <a:r>
              <a:rPr lang="ru-RU" sz="1600" dirty="0" smtClean="0">
                <a:solidFill>
                  <a:schemeClr val="tx1"/>
                </a:solidFill>
              </a:rPr>
              <a:t>Организовать </a:t>
            </a:r>
            <a:r>
              <a:rPr lang="ru-RU" sz="1600" dirty="0">
                <a:solidFill>
                  <a:schemeClr val="tx1"/>
                </a:solidFill>
              </a:rPr>
              <a:t>взаимопроверку самостоятельных работ учителей </a:t>
            </a:r>
            <a:r>
              <a:rPr lang="ru-RU" sz="1600" b="1" dirty="0" smtClean="0">
                <a:solidFill>
                  <a:schemeClr val="tx1"/>
                </a:solidFill>
              </a:rPr>
              <a:t>математики</a:t>
            </a:r>
            <a:r>
              <a:rPr lang="ru-RU" sz="1600" dirty="0" smtClean="0">
                <a:solidFill>
                  <a:schemeClr val="tx1"/>
                </a:solidFill>
              </a:rPr>
              <a:t>. 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5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  <a:r>
              <a:rPr lang="ru-RU" sz="1600" dirty="0" smtClean="0">
                <a:solidFill>
                  <a:schemeClr val="tx1"/>
                </a:solidFill>
              </a:rPr>
              <a:t>Еженедельно контролировать </a:t>
            </a:r>
            <a:r>
              <a:rPr lang="ru-RU" sz="1600" dirty="0">
                <a:solidFill>
                  <a:schemeClr val="tx1"/>
                </a:solidFill>
              </a:rPr>
              <a:t>(</a:t>
            </a:r>
            <a:r>
              <a:rPr lang="ru-RU" sz="1600" dirty="0" smtClean="0">
                <a:solidFill>
                  <a:schemeClr val="tx1"/>
                </a:solidFill>
              </a:rPr>
              <a:t>ставить </a:t>
            </a:r>
            <a:r>
              <a:rPr lang="ru-RU" sz="1600" dirty="0">
                <a:solidFill>
                  <a:schemeClr val="tx1"/>
                </a:solidFill>
              </a:rPr>
              <a:t>свою подпись и дату под </a:t>
            </a:r>
            <a:r>
              <a:rPr lang="ru-RU" sz="1600" dirty="0" smtClean="0">
                <a:solidFill>
                  <a:schemeClr val="tx1"/>
                </a:solidFill>
              </a:rPr>
              <a:t>работой в тетрадях для работы над ошибками) </a:t>
            </a:r>
            <a:r>
              <a:rPr lang="ru-RU" sz="1600" dirty="0">
                <a:solidFill>
                  <a:schemeClr val="tx1"/>
                </a:solidFill>
              </a:rPr>
              <a:t>выполнение самостоятельной работы </a:t>
            </a:r>
            <a:r>
              <a:rPr lang="ru-RU" sz="1600" dirty="0" smtClean="0">
                <a:solidFill>
                  <a:schemeClr val="tx1"/>
                </a:solidFill>
              </a:rPr>
              <a:t>учителями математики.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6046" y="4916129"/>
            <a:ext cx="10188059" cy="1337186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6. </a:t>
            </a:r>
            <a:r>
              <a:rPr lang="ru-RU" sz="1600" dirty="0" smtClean="0">
                <a:solidFill>
                  <a:schemeClr val="tx1"/>
                </a:solidFill>
              </a:rPr>
              <a:t>Ознакомить учителей математики, русского языка и истории</a:t>
            </a:r>
            <a:r>
              <a:rPr lang="ru-RU" sz="1600" b="1" dirty="0" smtClean="0">
                <a:solidFill>
                  <a:schemeClr val="tx1"/>
                </a:solidFill>
              </a:rPr>
              <a:t> со спецификациями и демоверсиями </a:t>
            </a:r>
            <a:r>
              <a:rPr lang="ru-RU" sz="1600" dirty="0" smtClean="0">
                <a:solidFill>
                  <a:schemeClr val="tx1"/>
                </a:solidFill>
              </a:rPr>
              <a:t>итоговых диагностических работ, которые будут размещены на сайте </a:t>
            </a:r>
            <a:r>
              <a:rPr lang="en-US" sz="1600" b="1" dirty="0" smtClean="0">
                <a:solidFill>
                  <a:schemeClr val="tx1"/>
                </a:solidFill>
              </a:rPr>
              <a:t>monit95</a:t>
            </a:r>
            <a:r>
              <a:rPr lang="ru-RU" sz="1600" b="1" dirty="0" smtClean="0">
                <a:solidFill>
                  <a:schemeClr val="tx1"/>
                </a:solidFill>
              </a:rPr>
              <a:t> в личных кабинетах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7</a:t>
            </a:r>
            <a:r>
              <a:rPr lang="ru-RU" sz="1600" dirty="0" smtClean="0">
                <a:solidFill>
                  <a:schemeClr val="tx1"/>
                </a:solidFill>
              </a:rPr>
              <a:t>. В </a:t>
            </a:r>
            <a:r>
              <a:rPr lang="ru-RU" sz="1600" dirty="0">
                <a:solidFill>
                  <a:schemeClr val="tx1"/>
                </a:solidFill>
              </a:rPr>
              <a:t>личном кабинете своей образовательной организации  </a:t>
            </a:r>
            <a:r>
              <a:rPr lang="ru-RU" sz="1600" b="1" dirty="0" smtClean="0">
                <a:solidFill>
                  <a:schemeClr val="tx1"/>
                </a:solidFill>
              </a:rPr>
              <a:t>своевременно </a:t>
            </a:r>
            <a:r>
              <a:rPr lang="ru-RU" sz="1600" dirty="0" smtClean="0">
                <a:solidFill>
                  <a:schemeClr val="tx1"/>
                </a:solidFill>
              </a:rPr>
              <a:t>загружать отчёт</a:t>
            </a:r>
            <a:r>
              <a:rPr lang="ru-RU" sz="1600" dirty="0">
                <a:solidFill>
                  <a:schemeClr val="tx1"/>
                </a:solidFill>
              </a:rPr>
              <a:t>: заполненный </a:t>
            </a:r>
            <a:r>
              <a:rPr lang="ru-RU" sz="1600" dirty="0" smtClean="0">
                <a:solidFill>
                  <a:schemeClr val="tx1"/>
                </a:solidFill>
              </a:rPr>
              <a:t>протокол проведённого семинарского занятия  </a:t>
            </a:r>
            <a:r>
              <a:rPr lang="ru-RU" sz="1600" dirty="0">
                <a:solidFill>
                  <a:schemeClr val="tx1"/>
                </a:solidFill>
              </a:rPr>
              <a:t>и 2-3 </a:t>
            </a:r>
            <a:r>
              <a:rPr lang="ru-RU" sz="1600" dirty="0" smtClean="0">
                <a:solidFill>
                  <a:schemeClr val="tx1"/>
                </a:solidFill>
              </a:rPr>
              <a:t>фотографии. 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986" y="144098"/>
            <a:ext cx="10147835" cy="561100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dirty="0" smtClean="0"/>
              <a:t>УЧИТЕЛЮ  ИСТОРИИ</a:t>
            </a:r>
            <a:br>
              <a:rPr lang="ru-RU" sz="2000" b="1" dirty="0" smtClean="0"/>
            </a:br>
            <a:r>
              <a:rPr lang="ru-RU" sz="2000" b="1" dirty="0" smtClean="0"/>
              <a:t>(ПРЕДМЕТНАЯ ПОДГОТОВКА)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21492" y="903185"/>
            <a:ext cx="4819136" cy="352404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i="1" dirty="0" smtClean="0"/>
              <a:t>Если получил  </a:t>
            </a:r>
            <a:r>
              <a:rPr lang="ru-RU" sz="1100" b="1" i="1" u="sng" dirty="0" smtClean="0"/>
              <a:t>«незачет» </a:t>
            </a:r>
            <a:r>
              <a:rPr lang="ru-RU" sz="1100" b="1" i="1" dirty="0" smtClean="0"/>
              <a:t>по блоку № 1 </a:t>
            </a:r>
            <a:r>
              <a:rPr lang="ru-RU" sz="1100" b="1" i="1" u="sng" dirty="0" smtClean="0"/>
              <a:t>«Даты. Основные факты, процессы и явления», </a:t>
            </a:r>
            <a:r>
              <a:rPr lang="ru-RU" sz="1100" b="1" i="1" dirty="0" smtClean="0"/>
              <a:t>необходимо: </a:t>
            </a:r>
          </a:p>
          <a:p>
            <a:endParaRPr lang="ru-RU" sz="1100" b="1" i="1" dirty="0"/>
          </a:p>
          <a:p>
            <a:r>
              <a:rPr lang="ru-RU" sz="1100" b="1" i="1" dirty="0" smtClean="0"/>
              <a:t>1. Выступить на семинарском занятии по одной из предложенных  тем:</a:t>
            </a:r>
          </a:p>
          <a:p>
            <a:pPr algn="just"/>
            <a:r>
              <a:rPr lang="ru-RU" sz="1100" dirty="0" smtClean="0"/>
              <a:t>1.</a:t>
            </a:r>
            <a:r>
              <a:rPr lang="ru-RU" sz="1100" b="1" dirty="0" smtClean="0"/>
              <a:t> </a:t>
            </a:r>
            <a:r>
              <a:rPr lang="ru-RU" sz="1100" dirty="0" smtClean="0"/>
              <a:t>Основные явления и процессы, характерные для истории России </a:t>
            </a:r>
            <a:r>
              <a:rPr lang="en-US" sz="1100" u="sng" dirty="0" smtClean="0"/>
              <a:t>IX- XV</a:t>
            </a:r>
            <a:r>
              <a:rPr lang="ru-RU" sz="1100" u="sng" dirty="0" smtClean="0"/>
              <a:t> вв</a:t>
            </a:r>
            <a:r>
              <a:rPr lang="ru-RU" sz="1100" dirty="0" smtClean="0"/>
              <a:t>.</a:t>
            </a:r>
          </a:p>
          <a:p>
            <a:pPr algn="just"/>
            <a:r>
              <a:rPr lang="ru-RU" sz="1100" dirty="0" smtClean="0"/>
              <a:t>2. Основные </a:t>
            </a:r>
            <a:r>
              <a:rPr lang="ru-RU" sz="1100" dirty="0"/>
              <a:t>явления и процессы, характерные для истории России </a:t>
            </a:r>
            <a:r>
              <a:rPr lang="en-US" sz="1100" u="sng" dirty="0" smtClean="0"/>
              <a:t>XVI-XVII</a:t>
            </a:r>
            <a:r>
              <a:rPr lang="ru-RU" sz="1100" u="sng" dirty="0" smtClean="0"/>
              <a:t> </a:t>
            </a:r>
            <a:r>
              <a:rPr lang="ru-RU" sz="1100" u="sng" dirty="0"/>
              <a:t>вв. </a:t>
            </a:r>
          </a:p>
          <a:p>
            <a:pPr algn="just"/>
            <a:r>
              <a:rPr lang="ru-RU" sz="1100" dirty="0" smtClean="0"/>
              <a:t>3. Основные </a:t>
            </a:r>
            <a:r>
              <a:rPr lang="ru-RU" sz="1100" dirty="0"/>
              <a:t>явления и процессы, характерные для истории России </a:t>
            </a:r>
            <a:r>
              <a:rPr lang="ru-RU" sz="1100" dirty="0" smtClean="0"/>
              <a:t>в конце </a:t>
            </a:r>
            <a:r>
              <a:rPr lang="en-US" sz="1100" u="sng" dirty="0" smtClean="0"/>
              <a:t>XVII-XVIII</a:t>
            </a:r>
            <a:r>
              <a:rPr lang="ru-RU" sz="1100" u="sng" dirty="0" smtClean="0"/>
              <a:t> </a:t>
            </a:r>
            <a:r>
              <a:rPr lang="ru-RU" sz="1100" u="sng" dirty="0"/>
              <a:t>вв</a:t>
            </a:r>
            <a:r>
              <a:rPr lang="ru-RU" sz="1100" dirty="0"/>
              <a:t>. </a:t>
            </a:r>
            <a:endParaRPr lang="ru-RU" sz="1100" dirty="0" smtClean="0"/>
          </a:p>
          <a:p>
            <a:pPr algn="just"/>
            <a:r>
              <a:rPr lang="ru-RU" sz="1100" dirty="0" smtClean="0"/>
              <a:t>4. </a:t>
            </a:r>
            <a:r>
              <a:rPr lang="ru-RU" sz="1100" dirty="0"/>
              <a:t>Основные явления и процессы, характерные для истории России в  </a:t>
            </a:r>
            <a:r>
              <a:rPr lang="en-US" sz="1100" u="sng" dirty="0"/>
              <a:t>XIX – </a:t>
            </a:r>
            <a:r>
              <a:rPr lang="ru-RU" sz="1100" u="sng" dirty="0" err="1"/>
              <a:t>нач</a:t>
            </a:r>
            <a:r>
              <a:rPr lang="en-US" sz="1100" u="sng" dirty="0"/>
              <a:t>.</a:t>
            </a:r>
            <a:r>
              <a:rPr lang="ru-RU" sz="1100" u="sng" dirty="0"/>
              <a:t> </a:t>
            </a:r>
            <a:r>
              <a:rPr lang="en-US" sz="1100" u="sng" dirty="0"/>
              <a:t>XX </a:t>
            </a:r>
            <a:r>
              <a:rPr lang="ru-RU" sz="1100" u="sng" dirty="0"/>
              <a:t>вв</a:t>
            </a:r>
            <a:r>
              <a:rPr lang="ru-RU" sz="1100" dirty="0" smtClean="0"/>
              <a:t>.</a:t>
            </a:r>
          </a:p>
          <a:p>
            <a:pPr algn="just"/>
            <a:r>
              <a:rPr lang="ru-RU" sz="1100" dirty="0" smtClean="0"/>
              <a:t>5</a:t>
            </a:r>
            <a:r>
              <a:rPr lang="ru-RU" sz="1100" b="1" dirty="0" smtClean="0"/>
              <a:t>. </a:t>
            </a:r>
            <a:r>
              <a:rPr lang="ru-RU" sz="1100" dirty="0"/>
              <a:t>Основные явления и процессы, характерные для истории советского периода </a:t>
            </a:r>
            <a:r>
              <a:rPr lang="ru-RU" sz="1100" u="sng" dirty="0"/>
              <a:t>(1917-нач.1980-х гг.) </a:t>
            </a:r>
            <a:r>
              <a:rPr lang="ru-RU" sz="1100" dirty="0"/>
              <a:t>Отечественной истории. </a:t>
            </a:r>
            <a:endParaRPr lang="ru-RU" sz="1100" dirty="0" smtClean="0"/>
          </a:p>
          <a:p>
            <a:pPr algn="just"/>
            <a:r>
              <a:rPr lang="ru-RU" sz="1100" dirty="0" smtClean="0"/>
              <a:t>6. Основные </a:t>
            </a:r>
            <a:r>
              <a:rPr lang="ru-RU" sz="1100" dirty="0"/>
              <a:t>явления и процессы, характерные для  Отечественной истории  в период </a:t>
            </a:r>
            <a:r>
              <a:rPr lang="ru-RU" sz="1100" u="sng" dirty="0"/>
              <a:t>с 1985 по 2012 гг.</a:t>
            </a:r>
            <a:endParaRPr lang="ru-RU" sz="1100" b="1" u="sng" dirty="0" smtClean="0"/>
          </a:p>
          <a:p>
            <a:pPr algn="ctr"/>
            <a:r>
              <a:rPr lang="ru-RU" sz="1100" b="1" u="sng" dirty="0" smtClean="0"/>
              <a:t>В своем выступлении учителю  </a:t>
            </a:r>
            <a:r>
              <a:rPr lang="ru-RU" sz="1100" b="1" u="sng" dirty="0"/>
              <a:t>необходимо </a:t>
            </a:r>
            <a:r>
              <a:rPr lang="ru-RU" sz="1100" b="1" u="sng" dirty="0" smtClean="0"/>
              <a:t> </a:t>
            </a:r>
            <a:r>
              <a:rPr lang="ru-RU" sz="1100" b="1" u="sng" dirty="0"/>
              <a:t>назвать не менее 15 событий и дат, которые происходили в данный период</a:t>
            </a:r>
            <a:r>
              <a:rPr lang="ru-RU" sz="1100" b="1" u="sng" dirty="0" smtClean="0"/>
              <a:t>.</a:t>
            </a:r>
            <a:endParaRPr lang="ru-RU" sz="1100" b="1" dirty="0"/>
          </a:p>
          <a:p>
            <a:r>
              <a:rPr lang="ru-RU" sz="1100" b="1" dirty="0"/>
              <a:t>2</a:t>
            </a:r>
            <a:r>
              <a:rPr lang="ru-RU" sz="1100" b="1" dirty="0" smtClean="0"/>
              <a:t>.</a:t>
            </a:r>
            <a:r>
              <a:rPr lang="ru-RU" sz="1100" b="1" dirty="0" smtClean="0">
                <a:solidFill>
                  <a:srgbClr val="C00000"/>
                </a:solidFill>
              </a:rPr>
              <a:t> </a:t>
            </a:r>
            <a:r>
              <a:rPr lang="ru-RU" sz="1100" b="1" dirty="0" smtClean="0"/>
              <a:t>Самостоятельно </a:t>
            </a:r>
            <a:r>
              <a:rPr lang="ru-RU" sz="1100" b="1" dirty="0"/>
              <a:t>освоить тему «Великая Отечественная война 1941-1945 гг.», используя тренировочные задания (Приложение ИСТ_2).</a:t>
            </a:r>
          </a:p>
          <a:p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2476" y="903185"/>
            <a:ext cx="5939481" cy="246221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i="1" dirty="0" smtClean="0"/>
              <a:t>Если получил </a:t>
            </a:r>
            <a:r>
              <a:rPr lang="ru-RU" sz="1100" b="1" i="1" u="sng" dirty="0"/>
              <a:t>«незачет» </a:t>
            </a:r>
            <a:r>
              <a:rPr lang="ru-RU" sz="1100" b="1" i="1" dirty="0"/>
              <a:t>по блоку </a:t>
            </a:r>
            <a:r>
              <a:rPr lang="ru-RU" sz="1100" b="1" i="1" dirty="0" smtClean="0"/>
              <a:t>№ 2 «Термины. Исторические деятели»,  необходимо</a:t>
            </a:r>
            <a:r>
              <a:rPr lang="ru-RU" sz="1100" b="1" i="1" dirty="0"/>
              <a:t>: </a:t>
            </a:r>
            <a:endParaRPr lang="ru-RU" sz="1100" b="1" i="1" u="sng" dirty="0"/>
          </a:p>
          <a:p>
            <a:endParaRPr lang="ru-RU" sz="1100" b="1" i="1" dirty="0" smtClean="0"/>
          </a:p>
          <a:p>
            <a:r>
              <a:rPr lang="ru-RU" sz="1100" b="1" i="1" dirty="0" smtClean="0"/>
              <a:t>1</a:t>
            </a:r>
            <a:r>
              <a:rPr lang="ru-RU" sz="1100" b="1" i="1" dirty="0"/>
              <a:t>. Выступить на семинарском занятии по одной из предложенных  тем: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1.Краткая характеристика персоналий  Отечественной  истории </a:t>
            </a:r>
            <a:r>
              <a:rPr lang="en-US" sz="1100" u="sng" dirty="0">
                <a:cs typeface="Times New Roman" panose="02020603050405020304" pitchFamily="18" charset="0"/>
              </a:rPr>
              <a:t>IX-XV </a:t>
            </a:r>
            <a:r>
              <a:rPr lang="ru-RU" sz="1100" u="sng" dirty="0">
                <a:cs typeface="Times New Roman" panose="02020603050405020304" pitchFamily="18" charset="0"/>
              </a:rPr>
              <a:t>вв. 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2.Краткая характеристика персоналий  Отечественной  истории </a:t>
            </a:r>
            <a:r>
              <a:rPr lang="en-US" sz="1100" u="sng" dirty="0">
                <a:cs typeface="Times New Roman" panose="02020603050405020304" pitchFamily="18" charset="0"/>
              </a:rPr>
              <a:t>XVI-XVII</a:t>
            </a:r>
            <a:r>
              <a:rPr lang="ru-RU" sz="1100" u="sng" dirty="0">
                <a:cs typeface="Times New Roman" panose="02020603050405020304" pitchFamily="18" charset="0"/>
              </a:rPr>
              <a:t>вв. 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3. Краткая характеристика персоналий Отечественной  истории </a:t>
            </a:r>
            <a:r>
              <a:rPr lang="en-US" sz="1100" dirty="0">
                <a:cs typeface="Times New Roman" panose="02020603050405020304" pitchFamily="18" charset="0"/>
              </a:rPr>
              <a:t> </a:t>
            </a:r>
            <a:r>
              <a:rPr lang="ru-RU" sz="1100" u="sng" dirty="0">
                <a:cs typeface="Times New Roman" panose="02020603050405020304" pitchFamily="18" charset="0"/>
              </a:rPr>
              <a:t>в конце </a:t>
            </a:r>
            <a:r>
              <a:rPr lang="en-US" sz="1100" u="sng" dirty="0">
                <a:cs typeface="Times New Roman" panose="02020603050405020304" pitchFamily="18" charset="0"/>
              </a:rPr>
              <a:t>XVII-XVIII </a:t>
            </a:r>
            <a:r>
              <a:rPr lang="ru-RU" sz="1100" u="sng" dirty="0">
                <a:cs typeface="Times New Roman" panose="02020603050405020304" pitchFamily="18" charset="0"/>
              </a:rPr>
              <a:t>вв</a:t>
            </a:r>
            <a:r>
              <a:rPr lang="ru-RU" sz="1100" dirty="0">
                <a:cs typeface="Times New Roman" panose="02020603050405020304" pitchFamily="18" charset="0"/>
              </a:rPr>
              <a:t>. 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4. Краткая характеристика персоналий Отечественной  истории </a:t>
            </a:r>
            <a:r>
              <a:rPr lang="ru-RU" sz="1100" u="sng" dirty="0">
                <a:cs typeface="Times New Roman" panose="02020603050405020304" pitchFamily="18" charset="0"/>
              </a:rPr>
              <a:t>в </a:t>
            </a:r>
            <a:r>
              <a:rPr lang="en-US" sz="1100" u="sng" dirty="0">
                <a:cs typeface="Times New Roman" panose="02020603050405020304" pitchFamily="18" charset="0"/>
              </a:rPr>
              <a:t>XIX</a:t>
            </a:r>
            <a:r>
              <a:rPr lang="ru-RU" sz="1100" u="sng" dirty="0">
                <a:cs typeface="Times New Roman" panose="02020603050405020304" pitchFamily="18" charset="0"/>
              </a:rPr>
              <a:t> -  </a:t>
            </a:r>
            <a:r>
              <a:rPr lang="ru-RU" sz="1100" u="sng" dirty="0" err="1">
                <a:cs typeface="Times New Roman" panose="02020603050405020304" pitchFamily="18" charset="0"/>
              </a:rPr>
              <a:t>нач</a:t>
            </a:r>
            <a:r>
              <a:rPr lang="en-US" sz="1100" u="sng" dirty="0">
                <a:cs typeface="Times New Roman" panose="02020603050405020304" pitchFamily="18" charset="0"/>
              </a:rPr>
              <a:t>.</a:t>
            </a:r>
            <a:r>
              <a:rPr lang="ru-RU" sz="1100" u="sng" dirty="0">
                <a:cs typeface="Times New Roman" panose="02020603050405020304" pitchFamily="18" charset="0"/>
              </a:rPr>
              <a:t> </a:t>
            </a:r>
            <a:r>
              <a:rPr lang="en-US" sz="1100" u="sng" dirty="0">
                <a:cs typeface="Times New Roman" panose="02020603050405020304" pitchFamily="18" charset="0"/>
              </a:rPr>
              <a:t>XX </a:t>
            </a:r>
            <a:r>
              <a:rPr lang="ru-RU" sz="1100" u="sng" dirty="0">
                <a:cs typeface="Times New Roman" panose="02020603050405020304" pitchFamily="18" charset="0"/>
              </a:rPr>
              <a:t>вв</a:t>
            </a:r>
            <a:r>
              <a:rPr lang="ru-RU" sz="1100" dirty="0">
                <a:cs typeface="Times New Roman" panose="02020603050405020304" pitchFamily="18" charset="0"/>
              </a:rPr>
              <a:t>. 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5. Краткая характеристика персоналий советского периода Отечественной  истории </a:t>
            </a:r>
            <a:r>
              <a:rPr lang="ru-RU" sz="1100" u="sng" dirty="0">
                <a:cs typeface="Times New Roman" panose="02020603050405020304" pitchFamily="18" charset="0"/>
              </a:rPr>
              <a:t>(1917-нач. 1980-х гг.). </a:t>
            </a:r>
          </a:p>
          <a:p>
            <a:r>
              <a:rPr lang="ru-RU" sz="1100" dirty="0">
                <a:cs typeface="Times New Roman" panose="02020603050405020304" pitchFamily="18" charset="0"/>
              </a:rPr>
              <a:t>6. Краткая характеристика персоналий Отечественной  истории </a:t>
            </a:r>
            <a:r>
              <a:rPr lang="en-US" sz="1100" dirty="0">
                <a:cs typeface="Times New Roman" panose="02020603050405020304" pitchFamily="18" charset="0"/>
              </a:rPr>
              <a:t> </a:t>
            </a:r>
            <a:r>
              <a:rPr lang="ru-RU" sz="1100" dirty="0">
                <a:cs typeface="Times New Roman" panose="02020603050405020304" pitchFamily="18" charset="0"/>
              </a:rPr>
              <a:t>в период </a:t>
            </a:r>
            <a:r>
              <a:rPr lang="ru-RU" sz="1100" u="sng" dirty="0">
                <a:cs typeface="Times New Roman" panose="02020603050405020304" pitchFamily="18" charset="0"/>
              </a:rPr>
              <a:t>с 1985  по 2012 гг. </a:t>
            </a:r>
          </a:p>
          <a:p>
            <a:pPr algn="ctr"/>
            <a:r>
              <a:rPr lang="ru-RU" sz="1100" b="1" u="sng" dirty="0" smtClean="0"/>
              <a:t>В </a:t>
            </a:r>
            <a:r>
              <a:rPr lang="ru-RU" sz="1100" b="1" u="sng" dirty="0"/>
              <a:t>своем выступлении учителю  необходимо  назвать не менее </a:t>
            </a:r>
            <a:endParaRPr lang="ru-RU" sz="1100" b="1" u="sng" dirty="0" smtClean="0"/>
          </a:p>
          <a:p>
            <a:pPr algn="ctr"/>
            <a:r>
              <a:rPr lang="ru-RU" sz="1100" b="1" u="sng" dirty="0" smtClean="0"/>
              <a:t>15 </a:t>
            </a:r>
            <a:r>
              <a:rPr lang="ru-RU" sz="1100" b="1" u="sng" dirty="0"/>
              <a:t>персоналий данного периода.</a:t>
            </a:r>
            <a:endParaRPr lang="ru-RU" sz="1100" b="1" dirty="0"/>
          </a:p>
          <a:p>
            <a:endParaRPr lang="ru-RU" sz="1100" b="1" dirty="0" smtClean="0"/>
          </a:p>
          <a:p>
            <a:r>
              <a:rPr lang="ru-RU" sz="1100" b="1" dirty="0" smtClean="0"/>
              <a:t>2</a:t>
            </a:r>
            <a:r>
              <a:rPr lang="ru-RU" sz="1100" b="1" dirty="0"/>
              <a:t>.</a:t>
            </a:r>
            <a:r>
              <a:rPr lang="ru-RU" sz="1100" b="1" dirty="0">
                <a:solidFill>
                  <a:srgbClr val="C00000"/>
                </a:solidFill>
              </a:rPr>
              <a:t> </a:t>
            </a:r>
            <a:r>
              <a:rPr lang="ru-RU" sz="1100" b="1" dirty="0"/>
              <a:t>Выполнить практическую работу (Приложение ИСТ_3).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2475" y="4148160"/>
            <a:ext cx="5939481" cy="196977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dirty="0"/>
              <a:t>Если получил  </a:t>
            </a:r>
            <a:r>
              <a:rPr lang="ru-RU" sz="1100" b="1" u="sng" dirty="0"/>
              <a:t>«незачет» </a:t>
            </a:r>
            <a:r>
              <a:rPr lang="ru-RU" sz="1100" b="1" dirty="0"/>
              <a:t>по блоку № 3 «Текстовые источники. Историческая карта</a:t>
            </a:r>
            <a:r>
              <a:rPr lang="ru-RU" sz="1100" b="1" dirty="0" smtClean="0"/>
              <a:t>…»,  </a:t>
            </a:r>
            <a:r>
              <a:rPr lang="ru-RU" sz="1100" b="1" dirty="0"/>
              <a:t>необходимо выступить на семинарском занятии по одной из предложенных  тем:</a:t>
            </a:r>
          </a:p>
          <a:p>
            <a:endParaRPr lang="ru-RU" sz="1100" b="1" dirty="0"/>
          </a:p>
          <a:p>
            <a:r>
              <a:rPr lang="ru-RU" sz="1100" dirty="0"/>
              <a:t>1.Древнерусская культура </a:t>
            </a:r>
            <a:r>
              <a:rPr lang="en-US" sz="1100" dirty="0"/>
              <a:t>X-XIII</a:t>
            </a:r>
            <a:r>
              <a:rPr lang="ru-RU" sz="1100" dirty="0"/>
              <a:t>вв.</a:t>
            </a:r>
          </a:p>
          <a:p>
            <a:r>
              <a:rPr lang="ru-RU" sz="1100" dirty="0"/>
              <a:t>2.Русская культура </a:t>
            </a:r>
            <a:r>
              <a:rPr lang="en-US" sz="1100" dirty="0"/>
              <a:t>XIV – XV </a:t>
            </a:r>
            <a:r>
              <a:rPr lang="ru-RU" sz="1100" dirty="0"/>
              <a:t>вв.</a:t>
            </a:r>
          </a:p>
          <a:p>
            <a:r>
              <a:rPr lang="en-US" sz="1100" dirty="0"/>
              <a:t>3.</a:t>
            </a:r>
            <a:r>
              <a:rPr lang="ru-RU" sz="1100" dirty="0"/>
              <a:t> Русская культура </a:t>
            </a:r>
            <a:r>
              <a:rPr lang="en-US" sz="1100" dirty="0"/>
              <a:t>XVI-XVII</a:t>
            </a:r>
            <a:r>
              <a:rPr lang="ru-RU" sz="1100" dirty="0"/>
              <a:t>вв.</a:t>
            </a:r>
            <a:endParaRPr lang="en-US" sz="1100" dirty="0"/>
          </a:p>
          <a:p>
            <a:r>
              <a:rPr lang="en-US" sz="1100" dirty="0"/>
              <a:t>4.</a:t>
            </a:r>
            <a:r>
              <a:rPr lang="ru-RU" sz="1100" dirty="0"/>
              <a:t> Русская культура </a:t>
            </a:r>
            <a:r>
              <a:rPr lang="en-US" sz="1100" dirty="0"/>
              <a:t>XVIII</a:t>
            </a:r>
            <a:r>
              <a:rPr lang="ru-RU" sz="1100" dirty="0"/>
              <a:t>в.</a:t>
            </a:r>
            <a:endParaRPr lang="en-US" sz="1100" dirty="0"/>
          </a:p>
          <a:p>
            <a:r>
              <a:rPr lang="ru-RU" sz="1100" dirty="0"/>
              <a:t>5</a:t>
            </a:r>
            <a:r>
              <a:rPr lang="en-US" sz="1100" dirty="0"/>
              <a:t>.</a:t>
            </a:r>
            <a:r>
              <a:rPr lang="ru-RU" sz="1100" dirty="0"/>
              <a:t> Русская культура </a:t>
            </a:r>
            <a:r>
              <a:rPr lang="en-US" sz="1100" dirty="0"/>
              <a:t>XIX – </a:t>
            </a:r>
            <a:r>
              <a:rPr lang="ru-RU" sz="1100" dirty="0"/>
              <a:t>нач.</a:t>
            </a:r>
            <a:r>
              <a:rPr lang="en-US" sz="1100" dirty="0"/>
              <a:t>XX</a:t>
            </a:r>
            <a:r>
              <a:rPr lang="ru-RU" sz="1100" dirty="0"/>
              <a:t>вв.</a:t>
            </a:r>
          </a:p>
          <a:p>
            <a:r>
              <a:rPr lang="ru-RU" sz="1100" dirty="0"/>
              <a:t>6. Советская культура.</a:t>
            </a:r>
            <a:endParaRPr lang="ru-RU" sz="1100" b="1" i="1" dirty="0"/>
          </a:p>
          <a:p>
            <a:pPr algn="ctr"/>
            <a:r>
              <a:rPr lang="ru-RU" sz="1100" b="1" u="sng" dirty="0"/>
              <a:t>В своем выступлении учителю  необходимо  назвать не менее </a:t>
            </a:r>
            <a:r>
              <a:rPr lang="ru-RU" sz="1100" b="1" u="sng" dirty="0" smtClean="0"/>
              <a:t>15 </a:t>
            </a:r>
            <a:r>
              <a:rPr lang="ru-RU" sz="1100" b="1" u="sng" dirty="0" err="1" smtClean="0"/>
              <a:t>пямятников</a:t>
            </a:r>
            <a:r>
              <a:rPr lang="ru-RU" sz="1100" b="1" u="sng" dirty="0" smtClean="0"/>
              <a:t> культуры (архитектуры, </a:t>
            </a:r>
            <a:r>
              <a:rPr lang="ru-RU" sz="1100" b="1" u="sng" dirty="0" err="1" smtClean="0"/>
              <a:t>скульптуры,литературы,музыки</a:t>
            </a:r>
            <a:r>
              <a:rPr lang="ru-RU" sz="1100" b="1" u="sng" dirty="0" smtClean="0"/>
              <a:t> </a:t>
            </a:r>
            <a:r>
              <a:rPr lang="ru-RU" sz="1100" b="1" u="sng" dirty="0" err="1" smtClean="0"/>
              <a:t>и.т.д</a:t>
            </a:r>
            <a:r>
              <a:rPr lang="ru-RU" sz="1100" b="1" u="sng" dirty="0" smtClean="0"/>
              <a:t>.) данного периода</a:t>
            </a:r>
            <a:r>
              <a:rPr lang="ru-RU" sz="1200" b="1" u="sng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1624" y="4625214"/>
            <a:ext cx="4729004" cy="178397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</a:rPr>
              <a:t>Если получил «незачет» по блоку  № 4 « Систематизация информации. Анализ иллюстративного материала. Тестовые источники. Историческая карта» , необходимо самостоятельно: </a:t>
            </a:r>
          </a:p>
          <a:p>
            <a:pPr marL="228600" indent="-228600">
              <a:buAutoNum type="arabicPeriod"/>
            </a:pPr>
            <a:r>
              <a:rPr lang="ru-RU" sz="1100" dirty="0" smtClean="0">
                <a:solidFill>
                  <a:schemeClr val="tx1"/>
                </a:solidFill>
              </a:rPr>
              <a:t>Выучить основные события  истории России и  даты этих событий (не менее 50). Уметь кратко характеризовать каждое событие. </a:t>
            </a:r>
          </a:p>
          <a:p>
            <a:pPr marL="228600" indent="-228600">
              <a:buAutoNum type="arabicPeriod"/>
            </a:pPr>
            <a:r>
              <a:rPr lang="ru-RU" sz="1100" dirty="0" smtClean="0">
                <a:solidFill>
                  <a:schemeClr val="tx1"/>
                </a:solidFill>
              </a:rPr>
              <a:t>Научиться соотносить эти события с историческими деятелями,   памятниками культуры. </a:t>
            </a:r>
          </a:p>
          <a:p>
            <a:pPr marL="228600" indent="-228600">
              <a:buAutoNum type="arabicPeriod"/>
            </a:pPr>
            <a:r>
              <a:rPr lang="ru-RU" sz="1100" dirty="0" smtClean="0">
                <a:solidFill>
                  <a:schemeClr val="tx1"/>
                </a:solidFill>
              </a:rPr>
              <a:t>Работая с исторической картой научиться узнавать и называть данные события.</a:t>
            </a:r>
          </a:p>
          <a:p>
            <a:pPr marL="228600" indent="-228600">
              <a:buAutoNum type="arabicPeriod"/>
            </a:pPr>
            <a:endParaRPr lang="ru-RU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7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986" y="144098"/>
            <a:ext cx="10147835" cy="561100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dirty="0" smtClean="0"/>
              <a:t>УЧИТЕЛЮ  ИСТОРИИ</a:t>
            </a:r>
            <a:br>
              <a:rPr lang="ru-RU" sz="2000" b="1" dirty="0" smtClean="0"/>
            </a:br>
            <a:r>
              <a:rPr lang="ru-RU" sz="2000" b="1" dirty="0" smtClean="0"/>
              <a:t>(МЕТОДИЧЕСКАЯ  ПОДГОТОВКА)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96016" y="1048918"/>
            <a:ext cx="10077000" cy="123110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получил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«зачет»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блоку № 1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«Даты. Основные факты, процессы и явления»,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 выступить на семинарском занятии по одной из предложенных  тем:</a:t>
            </a:r>
          </a:p>
          <a:p>
            <a:pPr algn="just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1.Формирование хронологических знаний на уроках истории.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2.Формы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способы работы с историческими датами на уроках истории.</a:t>
            </a:r>
          </a:p>
          <a:p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6016" y="2496480"/>
            <a:ext cx="10077000" cy="120032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получил 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«зачет</a:t>
            </a:r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блоку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 «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Термины. Исторические деятели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необходимо выступить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семинарском занятии по одной из предложенных  тем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1.Приемы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понятиями и терминами на уроках истории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2.Методические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изучения исторических персоналий.</a:t>
            </a:r>
          </a:p>
          <a:p>
            <a:pPr algn="just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6016" y="3836894"/>
            <a:ext cx="10077000" cy="120032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получил  </a:t>
            </a:r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«зачет»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блоку №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«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 источники. Историческая карта…»,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выступить на семинарском занятии по одной из предложенных  тем: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1.Современные приемы работы с источниками на уроках истории.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2.Методика использования наглядности на уроках истории.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3.Методические приемы изучения вопросов культуры на уроках истории.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4.Приемы работы с исторической картой на уроках истории.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96016" y="5448692"/>
            <a:ext cx="10077000" cy="123110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получил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«зачет»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блоку № 4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истематизация информации. Анализ…»,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 выступить на семинарском занятии по одной из предложенных  тем:</a:t>
            </a:r>
          </a:p>
          <a:p>
            <a:pPr algn="just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1.Организация деятельности обучающихся при изучении теоретического материала.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2.Система работы с учебником на </a:t>
            </a: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истории.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63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9640" y="106533"/>
            <a:ext cx="10174468" cy="576755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000" b="1" dirty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>
                <a:solidFill>
                  <a:prstClr val="black"/>
                </a:solidFill>
                <a:ea typeface="+mn-ea"/>
              </a:rPr>
            </a:b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700" b="1" dirty="0" smtClean="0">
                <a:solidFill>
                  <a:prstClr val="black"/>
                </a:solidFill>
                <a:ea typeface="+mn-ea"/>
              </a:rPr>
              <a:t>УЧИТЕЛЮ  </a:t>
            </a:r>
            <a:r>
              <a:rPr lang="ru-RU" sz="2700" b="1" dirty="0">
                <a:solidFill>
                  <a:prstClr val="black"/>
                </a:solidFill>
                <a:ea typeface="+mn-ea"/>
              </a:rPr>
              <a:t>РУССКОГО ЯЗЫКА</a:t>
            </a:r>
            <a:br>
              <a:rPr lang="ru-RU" sz="2700" b="1" dirty="0">
                <a:solidFill>
                  <a:prstClr val="black"/>
                </a:solidFill>
                <a:ea typeface="+mn-ea"/>
              </a:rPr>
            </a:br>
            <a:r>
              <a:rPr lang="ru-RU" sz="2700" b="1" dirty="0">
                <a:solidFill>
                  <a:prstClr val="black"/>
                </a:solidFill>
                <a:ea typeface="+mn-ea"/>
              </a:rPr>
              <a:t>(ПРЕДМЕТНАЯ ПОДГОТОВКА)</a:t>
            </a:r>
            <a:br>
              <a:rPr lang="ru-RU" sz="2700" b="1" dirty="0">
                <a:solidFill>
                  <a:prstClr val="black"/>
                </a:solidFill>
                <a:ea typeface="+mn-ea"/>
              </a:rPr>
            </a:br>
            <a:r>
              <a:rPr lang="ru-RU" sz="27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27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2555" y="904569"/>
            <a:ext cx="5368413" cy="31561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22555" y="4239648"/>
            <a:ext cx="5417574" cy="20529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/>
              <a:t>Если получил  </a:t>
            </a:r>
            <a:r>
              <a:rPr lang="ru-RU" sz="1200" b="1" u="sng" dirty="0"/>
              <a:t>«незачет» </a:t>
            </a:r>
            <a:r>
              <a:rPr lang="ru-RU" sz="1200" b="1" dirty="0"/>
              <a:t>по блоку № 3 </a:t>
            </a:r>
            <a:r>
              <a:rPr lang="ru-RU" sz="1200" b="1" dirty="0" smtClean="0"/>
              <a:t>«</a:t>
            </a:r>
            <a:r>
              <a:rPr lang="ru-RU" sz="1200" b="1" dirty="0">
                <a:cs typeface="Times New Roman" panose="02020603050405020304" pitchFamily="18" charset="0"/>
              </a:rPr>
              <a:t>Информационная обработка текстов различных стилей и жанров. </a:t>
            </a:r>
            <a:r>
              <a:rPr lang="ru-RU" sz="1200" b="1" dirty="0" smtClean="0">
                <a:cs typeface="Times New Roman" panose="02020603050405020304" pitchFamily="18" charset="0"/>
              </a:rPr>
              <a:t>Лексика </a:t>
            </a:r>
            <a:r>
              <a:rPr lang="ru-RU" sz="1200" b="1" dirty="0"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cs typeface="Times New Roman" panose="02020603050405020304" pitchFamily="18" charset="0"/>
              </a:rPr>
              <a:t>фразеология</a:t>
            </a:r>
            <a:r>
              <a:rPr lang="ru-RU" sz="1200" b="1" dirty="0" smtClean="0"/>
              <a:t>»,  </a:t>
            </a:r>
            <a:r>
              <a:rPr lang="ru-RU" sz="1200" b="1" dirty="0"/>
              <a:t>необходимо выступить на семинарском занятии по одной из предложенных  тем</a:t>
            </a:r>
            <a:r>
              <a:rPr lang="ru-RU" sz="1200" b="1" dirty="0" smtClean="0"/>
              <a:t>:</a:t>
            </a:r>
          </a:p>
          <a:p>
            <a:pPr algn="ctr">
              <a:lnSpc>
                <a:spcPct val="107000"/>
              </a:lnSpc>
              <a:defRPr/>
            </a:pPr>
            <a:endParaRPr lang="ru-RU" sz="1200" b="1" dirty="0"/>
          </a:p>
          <a:p>
            <a:pPr fontAlgn="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200" dirty="0" smtClean="0">
                <a:cs typeface="Times New Roman" panose="02020603050405020304" pitchFamily="18" charset="0"/>
              </a:rPr>
              <a:t>Информационная </a:t>
            </a:r>
            <a:r>
              <a:rPr lang="ru-RU" sz="1200" dirty="0">
                <a:cs typeface="Times New Roman" panose="02020603050405020304" pitchFamily="18" charset="0"/>
              </a:rPr>
              <a:t>обработка текстов различных стилей и жанров (задание №1).</a:t>
            </a:r>
          </a:p>
          <a:p>
            <a:pPr fontAlgn="t"/>
            <a:r>
              <a:rPr lang="ru-RU" sz="1200" dirty="0" smtClean="0">
                <a:cs typeface="Times New Roman" panose="02020603050405020304" pitchFamily="18" charset="0"/>
              </a:rPr>
              <a:t>2. Лексическое </a:t>
            </a:r>
            <a:r>
              <a:rPr lang="ru-RU" sz="1200" dirty="0">
                <a:cs typeface="Times New Roman" panose="02020603050405020304" pitchFamily="18" charset="0"/>
              </a:rPr>
              <a:t>значение слова (задание №3).</a:t>
            </a:r>
          </a:p>
          <a:p>
            <a:pPr fontAlgn="t"/>
            <a:r>
              <a:rPr lang="ru-RU" sz="1200" dirty="0" smtClean="0">
                <a:cs typeface="Times New Roman" panose="02020603050405020304" pitchFamily="18" charset="0"/>
              </a:rPr>
              <a:t>3. Лексическое </a:t>
            </a:r>
            <a:r>
              <a:rPr lang="ru-RU" sz="1200" dirty="0">
                <a:cs typeface="Times New Roman" panose="02020603050405020304" pitchFamily="18" charset="0"/>
              </a:rPr>
              <a:t>значение слова. Синонимы. Антонимы. Омонимы (задание №22).</a:t>
            </a:r>
          </a:p>
          <a:p>
            <a:endParaRPr lang="ru-RU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67948" y="943897"/>
            <a:ext cx="5358581" cy="24929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Если получил незачет по блоку №2 «Пунктуация», необходимо:</a:t>
            </a:r>
          </a:p>
          <a:p>
            <a:r>
              <a:rPr lang="ru-RU" sz="1200" b="1" dirty="0"/>
              <a:t>в</a:t>
            </a:r>
            <a:r>
              <a:rPr lang="ru-RU" sz="1200" b="1" dirty="0" smtClean="0"/>
              <a:t>ыступить на семинарском занятии по одной из предложенных тем:</a:t>
            </a:r>
          </a:p>
          <a:p>
            <a:r>
              <a:rPr lang="ru-RU" sz="1200" dirty="0" smtClean="0"/>
              <a:t>1.Знаки препинания в простом осложненном предложении; пунктуация в простом осложненном предложении (задание №15).</a:t>
            </a:r>
          </a:p>
          <a:p>
            <a:r>
              <a:rPr lang="ru-RU" sz="1200" dirty="0" smtClean="0"/>
              <a:t>2. Знаки </a:t>
            </a:r>
            <a:r>
              <a:rPr lang="ru-RU" sz="1200" dirty="0"/>
              <a:t>препинания при обособленных членах предложения (обобщение</a:t>
            </a:r>
            <a:r>
              <a:rPr lang="ru-RU" sz="1200" dirty="0" smtClean="0"/>
              <a:t>) (задание №16).</a:t>
            </a:r>
            <a:endParaRPr lang="ru-RU" sz="1200" dirty="0"/>
          </a:p>
          <a:p>
            <a:r>
              <a:rPr lang="ru-RU" sz="1200" dirty="0" smtClean="0"/>
              <a:t>3. Знаки </a:t>
            </a:r>
            <a:r>
              <a:rPr lang="ru-RU" sz="1200" dirty="0"/>
              <a:t>препинания в предложениях со словами и конструкциями, грамматически не связанными с членами </a:t>
            </a:r>
            <a:r>
              <a:rPr lang="ru-RU" sz="1200" dirty="0" smtClean="0"/>
              <a:t>предложения(задание №17).</a:t>
            </a:r>
            <a:endParaRPr lang="ru-RU" sz="1200" dirty="0"/>
          </a:p>
          <a:p>
            <a:r>
              <a:rPr lang="ru-RU" sz="1200" dirty="0" smtClean="0"/>
              <a:t>4. Знаки </a:t>
            </a:r>
            <a:r>
              <a:rPr lang="ru-RU" sz="1200" dirty="0"/>
              <a:t>препинания в сложноподчиненном </a:t>
            </a:r>
            <a:r>
              <a:rPr lang="ru-RU" sz="1200" dirty="0" smtClean="0"/>
              <a:t>предложении (задание №18).</a:t>
            </a:r>
            <a:endParaRPr lang="ru-RU" sz="1200" dirty="0"/>
          </a:p>
          <a:p>
            <a:r>
              <a:rPr lang="ru-RU" sz="1200" dirty="0" smtClean="0"/>
              <a:t>5. Знаки </a:t>
            </a:r>
            <a:r>
              <a:rPr lang="ru-RU" sz="1200" dirty="0"/>
              <a:t>препинания в сложном предложении с разными видами связи</a:t>
            </a:r>
            <a:r>
              <a:rPr lang="ru-RU" sz="1200" dirty="0" smtClean="0"/>
              <a:t>;</a:t>
            </a:r>
          </a:p>
          <a:p>
            <a:r>
              <a:rPr lang="ru-RU" sz="1200" dirty="0" smtClean="0"/>
              <a:t>Знаки </a:t>
            </a:r>
            <a:r>
              <a:rPr lang="ru-RU" sz="1200" dirty="0"/>
              <a:t>препинания в сложном предложении с союзной и бессоюзной </a:t>
            </a:r>
            <a:r>
              <a:rPr lang="ru-RU" sz="1200" dirty="0" smtClean="0"/>
              <a:t>связью (задание №19).</a:t>
            </a:r>
            <a:endParaRPr lang="ru-RU" sz="1200" dirty="0"/>
          </a:p>
          <a:p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558117" y="3578942"/>
            <a:ext cx="5417574" cy="271651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/>
              <a:t>Если получил  </a:t>
            </a:r>
            <a:r>
              <a:rPr lang="ru-RU" sz="1200" b="1" u="sng" dirty="0"/>
              <a:t>«незачет» </a:t>
            </a:r>
            <a:r>
              <a:rPr lang="ru-RU" sz="1200" b="1" dirty="0"/>
              <a:t>по блоку № </a:t>
            </a:r>
            <a:r>
              <a:rPr lang="ru-RU" sz="1200" b="1" dirty="0" smtClean="0"/>
              <a:t>4 «Речь. Языковые нормы. Выразительность русской речи»,  </a:t>
            </a:r>
            <a:r>
              <a:rPr lang="ru-RU" sz="1200" b="1" dirty="0"/>
              <a:t>необходимо выступить на семинарском занятии по одной из предложенных  тем</a:t>
            </a:r>
            <a:r>
              <a:rPr lang="ru-RU" sz="1200" b="1" dirty="0" smtClean="0"/>
              <a:t>:</a:t>
            </a:r>
          </a:p>
          <a:p>
            <a:r>
              <a:rPr lang="ru-RU" sz="1200" dirty="0" smtClean="0"/>
              <a:t>1.Средства </a:t>
            </a:r>
            <a:r>
              <a:rPr lang="ru-RU" sz="1200" dirty="0"/>
              <a:t>связи предложений в </a:t>
            </a:r>
            <a:r>
              <a:rPr lang="ru-RU" sz="1200" dirty="0" smtClean="0"/>
              <a:t>тексте (задание №2).</a:t>
            </a:r>
            <a:endParaRPr lang="ru-RU" sz="1200" dirty="0"/>
          </a:p>
          <a:p>
            <a:r>
              <a:rPr lang="ru-RU" sz="1200" dirty="0" smtClean="0"/>
              <a:t>2.Текст </a:t>
            </a:r>
            <a:r>
              <a:rPr lang="ru-RU" sz="1200" dirty="0"/>
              <a:t>как речевое произведение. Смысловая и композиционная целостность </a:t>
            </a:r>
            <a:r>
              <a:rPr lang="ru-RU" sz="1200" dirty="0" smtClean="0"/>
              <a:t>текста (задание №20).</a:t>
            </a:r>
            <a:endParaRPr lang="ru-RU" sz="1200" dirty="0"/>
          </a:p>
          <a:p>
            <a:r>
              <a:rPr lang="ru-RU" sz="1200" dirty="0" smtClean="0"/>
              <a:t>3.Средства </a:t>
            </a:r>
            <a:r>
              <a:rPr lang="ru-RU" sz="1200" dirty="0"/>
              <a:t>связи предложений в </a:t>
            </a:r>
            <a:r>
              <a:rPr lang="ru-RU" sz="1200" dirty="0" smtClean="0"/>
              <a:t>тексте (задание №21).</a:t>
            </a:r>
            <a:endParaRPr lang="ru-RU" sz="1200" dirty="0"/>
          </a:p>
          <a:p>
            <a:r>
              <a:rPr lang="ru-RU" sz="1200" dirty="0" smtClean="0"/>
              <a:t>4.Средства </a:t>
            </a:r>
            <a:r>
              <a:rPr lang="ru-RU" sz="1200" dirty="0"/>
              <a:t>связи предложений в </a:t>
            </a:r>
            <a:r>
              <a:rPr lang="ru-RU" sz="1200" dirty="0" smtClean="0"/>
              <a:t>тексте (задание №23).</a:t>
            </a:r>
            <a:endParaRPr lang="ru-RU" sz="1200" dirty="0"/>
          </a:p>
          <a:p>
            <a:r>
              <a:rPr lang="ru-RU" sz="1200" dirty="0" smtClean="0"/>
              <a:t>5.Орфоэпические нормы (задание №4).</a:t>
            </a:r>
            <a:endParaRPr lang="ru-RU" sz="1200" dirty="0"/>
          </a:p>
          <a:p>
            <a:r>
              <a:rPr lang="ru-RU" sz="1200" dirty="0" smtClean="0"/>
              <a:t>6.Лексические нормы (задание №5).</a:t>
            </a:r>
            <a:endParaRPr lang="ru-RU" sz="1200" dirty="0"/>
          </a:p>
          <a:p>
            <a:r>
              <a:rPr lang="ru-RU" sz="1200" dirty="0" smtClean="0"/>
              <a:t>7.Грамматические </a:t>
            </a:r>
            <a:r>
              <a:rPr lang="ru-RU" sz="1200" dirty="0"/>
              <a:t>нормы (морфологические нормы</a:t>
            </a:r>
            <a:r>
              <a:rPr lang="ru-RU" sz="1200" dirty="0" smtClean="0"/>
              <a:t>) (задание №6).</a:t>
            </a:r>
            <a:endParaRPr lang="ru-RU" sz="1200" dirty="0"/>
          </a:p>
          <a:p>
            <a:r>
              <a:rPr lang="ru-RU" sz="1200" dirty="0" smtClean="0"/>
              <a:t>8.Грамматические </a:t>
            </a:r>
            <a:r>
              <a:rPr lang="ru-RU" sz="1200" dirty="0"/>
              <a:t>нормы (синтаксические нормы</a:t>
            </a:r>
            <a:r>
              <a:rPr lang="ru-RU" sz="1200" dirty="0" smtClean="0"/>
              <a:t>) (задание №7).</a:t>
            </a:r>
            <a:endParaRPr lang="ru-RU" sz="1200" dirty="0"/>
          </a:p>
          <a:p>
            <a:r>
              <a:rPr lang="ru-RU" sz="1200" dirty="0" smtClean="0"/>
              <a:t>9.Анализ </a:t>
            </a:r>
            <a:r>
              <a:rPr lang="ru-RU" sz="1200" dirty="0"/>
              <a:t>средств </a:t>
            </a:r>
            <a:r>
              <a:rPr lang="ru-RU" sz="1200" dirty="0" smtClean="0"/>
              <a:t>выразительности (задание №24).</a:t>
            </a:r>
            <a:endParaRPr lang="ru-RU" sz="1200" dirty="0"/>
          </a:p>
          <a:p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176602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042" y="157212"/>
            <a:ext cx="10125306" cy="44568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000" b="1" dirty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>
                <a:solidFill>
                  <a:prstClr val="black"/>
                </a:solidFill>
                <a:ea typeface="+mn-ea"/>
              </a:rPr>
            </a:br>
            <a:r>
              <a:rPr lang="ru-RU" sz="2000" b="1" dirty="0" smtClean="0">
                <a:solidFill>
                  <a:prstClr val="black"/>
                </a:solidFill>
                <a:ea typeface="+mn-ea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ea typeface="+mn-ea"/>
              </a:rPr>
            </a:br>
            <a:r>
              <a:rPr lang="ru-RU" sz="2700" b="1" dirty="0" smtClean="0">
                <a:solidFill>
                  <a:prstClr val="black"/>
                </a:solidFill>
                <a:ea typeface="+mn-ea"/>
              </a:rPr>
              <a:t>УЧИТЕЛЮ  </a:t>
            </a:r>
            <a:r>
              <a:rPr lang="ru-RU" sz="2700" b="1" dirty="0">
                <a:solidFill>
                  <a:prstClr val="black"/>
                </a:solidFill>
                <a:ea typeface="+mn-ea"/>
              </a:rPr>
              <a:t>РУССКОГО ЯЗЫКА</a:t>
            </a:r>
            <a:br>
              <a:rPr lang="ru-RU" sz="2700" b="1" dirty="0">
                <a:solidFill>
                  <a:prstClr val="black"/>
                </a:solidFill>
                <a:ea typeface="+mn-ea"/>
              </a:rPr>
            </a:br>
            <a:r>
              <a:rPr lang="ru-RU" sz="2700" b="1" dirty="0">
                <a:solidFill>
                  <a:prstClr val="black"/>
                </a:solidFill>
                <a:ea typeface="+mn-ea"/>
              </a:rPr>
              <a:t>(МЕТОДИЧЕСКАЯ  ПОДГОТОВКА)</a:t>
            </a:r>
            <a:br>
              <a:rPr lang="ru-RU" sz="2700" b="1" dirty="0">
                <a:solidFill>
                  <a:prstClr val="black"/>
                </a:solidFill>
                <a:ea typeface="+mn-ea"/>
              </a:rPr>
            </a:br>
            <a:r>
              <a:rPr lang="ru-RU" sz="27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700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01213" y="904568"/>
            <a:ext cx="10816132" cy="1238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045" y="2231923"/>
            <a:ext cx="10815484" cy="11798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0710" y="3490452"/>
            <a:ext cx="10766969" cy="141089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 smtClean="0"/>
              <a:t>Если получил  </a:t>
            </a:r>
            <a:r>
              <a:rPr lang="ru-RU" sz="1200" b="1" u="sng" dirty="0"/>
              <a:t>«зачет» </a:t>
            </a:r>
            <a:r>
              <a:rPr lang="ru-RU" sz="1200" b="1" dirty="0"/>
              <a:t>по блоку № </a:t>
            </a:r>
            <a:r>
              <a:rPr lang="ru-RU" sz="1200" b="1" dirty="0" smtClean="0"/>
              <a:t>3 «</a:t>
            </a:r>
            <a:r>
              <a:rPr lang="ru-RU" sz="1200" b="1" dirty="0">
                <a:cs typeface="Times New Roman" panose="02020603050405020304" pitchFamily="18" charset="0"/>
              </a:rPr>
              <a:t>Информационная обработка текстов различных стилей и жанров. </a:t>
            </a:r>
            <a:r>
              <a:rPr lang="ru-RU" sz="1200" b="1" dirty="0" smtClean="0">
                <a:cs typeface="Times New Roman" panose="02020603050405020304" pitchFamily="18" charset="0"/>
              </a:rPr>
              <a:t>Лексика </a:t>
            </a:r>
            <a:r>
              <a:rPr lang="ru-RU" sz="1200" b="1" dirty="0"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cs typeface="Times New Roman" panose="02020603050405020304" pitchFamily="18" charset="0"/>
              </a:rPr>
              <a:t>фразеология</a:t>
            </a:r>
            <a:r>
              <a:rPr lang="ru-RU" sz="1200" b="1" dirty="0" smtClean="0"/>
              <a:t>», </a:t>
            </a:r>
            <a:r>
              <a:rPr lang="ru-RU" sz="1200" b="1" dirty="0"/>
              <a:t>необходимо выступить на семинарском занятии по одной из предложенных  тем</a:t>
            </a:r>
            <a:r>
              <a:rPr lang="ru-RU" sz="1200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1200" dirty="0" smtClean="0">
                <a:cs typeface="Times New Roman" panose="02020603050405020304" pitchFamily="18" charset="0"/>
              </a:rPr>
              <a:t>«</a:t>
            </a:r>
            <a:r>
              <a:rPr lang="ru-RU" sz="1200" dirty="0">
                <a:cs typeface="Times New Roman" panose="02020603050405020304" pitchFamily="18" charset="0"/>
              </a:rPr>
              <a:t>Способы толкования лексического значения на уроках русского языка».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«Эффективные приемы информационной обработки текстов».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«Методы изучения раздела «Фразеология».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1200" dirty="0">
                <a:cs typeface="Times New Roman" panose="02020603050405020304" pitchFamily="18" charset="0"/>
              </a:rPr>
              <a:t>«Интеграция уроков русского языка и литературы при изучении стилей и жанров».</a:t>
            </a:r>
          </a:p>
          <a:p>
            <a:pPr fontAlgn="t"/>
            <a:endParaRPr lang="ru-RU" sz="1200" dirty="0"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0878" y="5161935"/>
            <a:ext cx="10795820" cy="127804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200" b="1" dirty="0" smtClean="0"/>
              <a:t>Если получил  </a:t>
            </a:r>
            <a:r>
              <a:rPr lang="ru-RU" sz="1200" b="1" u="sng" dirty="0"/>
              <a:t>«зачет» </a:t>
            </a:r>
            <a:r>
              <a:rPr lang="ru-RU" sz="1200" b="1" dirty="0"/>
              <a:t>по блоку № 4 «Речь. Языковые нормы. Выразительность русской речи», необходимо выступить на семинарском </a:t>
            </a:r>
            <a:r>
              <a:rPr lang="ru-RU" sz="1200" b="1" dirty="0" smtClean="0"/>
              <a:t>занятии по одной из предложенных  тем: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ru-RU" sz="1200" dirty="0" smtClean="0"/>
              <a:t>«Формы и методы работы с текстом».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ru-RU" sz="1200" dirty="0" smtClean="0"/>
              <a:t>«Анализ средств художественной выразительности на уроках русского языка и литературы».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ru-RU" sz="1200" dirty="0" smtClean="0"/>
              <a:t>«Использование современных технологий при изучении грамматики».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  <a:defRPr/>
            </a:pPr>
            <a:r>
              <a:rPr lang="ru-RU" sz="1200" dirty="0" smtClean="0"/>
              <a:t>«Проблемный подход в изучении средств связи в предложении».</a:t>
            </a:r>
            <a:endParaRPr lang="ru-RU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29282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554" y="168812"/>
            <a:ext cx="10147835" cy="5611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ОРГАНИЗАЦИЯ РАБОТЫ УЧИТЕЛЯ МАТЕМАТИКИ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7351" y="881449"/>
            <a:ext cx="11244649" cy="634313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aramond" panose="02020404030301010803" pitchFamily="18" charset="0"/>
              </a:rPr>
              <a:t>Учитель, получивший по результатам диагностики </a:t>
            </a:r>
            <a:r>
              <a:rPr lang="ru-RU" sz="20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«НЕЗАЧЕТ» </a:t>
            </a:r>
            <a:r>
              <a:rPr lang="ru-RU" sz="2000" b="1" dirty="0" smtClean="0">
                <a:latin typeface="Garamond" panose="02020404030301010803" pitchFamily="18" charset="0"/>
              </a:rPr>
              <a:t>ДОЛЖЕН ВЫПОЛНИТЬ СЛЕДУЮЩУЮ РАБОТУ:</a:t>
            </a:r>
            <a:endParaRPr lang="ru-RU" sz="2000" b="1" dirty="0">
              <a:latin typeface="Garamond" panose="02020404030301010803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7351" y="1581665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теоретический материал диагностической работы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59707" y="2463114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над ошибками по №№ заданий своего варианта в отдельной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47351" y="3344563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из различных источников подобные примеры/задачи для самостоятельной работы (20 примеров/задач на один № задания своего варианта, выполненный неверно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47351" y="4226012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решение подобранных примеров/задач в тетради для работы над ошибками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ПРОВЕРКОЙ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47351" y="5107461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заседании ШМО ответить на предметные вопросы коллег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разделу «Алгебра» или «Геометрия», «Уравнения и неравенства …»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самостоятельную письменную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проверенную предварительно наставником/другим учителем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47351" y="5988910"/>
            <a:ext cx="11186984" cy="823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заседание (мини-экзамен) каждый член ШМО готовит по 5 предметных вопросов по теме диагностической работы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0614" y="1573427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1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2378" y="2454876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2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4140" y="3336325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3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2378" y="4217774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4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4730" y="5099223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5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205" y="5988910"/>
            <a:ext cx="959708" cy="8237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 pitchFamily="18" charset="0"/>
              </a:rPr>
              <a:t>6</a:t>
            </a:r>
            <a:endParaRPr lang="ru-RU" sz="540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6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2554" y="168812"/>
            <a:ext cx="10147835" cy="5611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ОРГАНИЗАЦИЯ РАБОТЫ УЧИТЕЛЯ МАТЕМАТИКИ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7351" y="881449"/>
            <a:ext cx="11244649" cy="63431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aramond" panose="02020404030301010803" pitchFamily="18" charset="0"/>
              </a:rPr>
              <a:t>Учитель, получивший по результатам диагностики </a:t>
            </a:r>
            <a:r>
              <a:rPr lang="ru-RU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«ЗАЧЕТ» </a:t>
            </a:r>
            <a:r>
              <a:rPr lang="ru-RU" sz="2400" b="1" dirty="0" smtClean="0">
                <a:latin typeface="Garamond" panose="02020404030301010803" pitchFamily="18" charset="0"/>
              </a:rPr>
              <a:t>должен подготовить выступление по одной из тем (на выбор) :</a:t>
            </a:r>
            <a:endParaRPr lang="ru-RU" sz="2400" b="1" dirty="0">
              <a:latin typeface="Garamond" panose="02020404030301010803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02940" y="1606380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 методы активизации познавательной деятельности на уроках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02939" y="2067700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самостоятельной работы учащихся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11176" y="2533142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игровых технологий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11176" y="3002701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элементов системы развивающего обучения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19413" y="3484619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подход в изучении нового материала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911175" y="3954179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проблемных ситуаций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11174" y="4425797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формы внеурочной работы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911174" y="4889177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и парные формы работы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902935" y="5362860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контроля знаний учащихся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2934" y="5834478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формирования вычислительных навыков на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913891" y="6291677"/>
            <a:ext cx="10228681" cy="3789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решения текстовых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1441622" y="1598142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1441622" y="2067700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Нашивка 34"/>
          <p:cNvSpPr/>
          <p:nvPr/>
        </p:nvSpPr>
        <p:spPr>
          <a:xfrm>
            <a:off x="1441622" y="2533142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Нашивка 35"/>
          <p:cNvSpPr/>
          <p:nvPr/>
        </p:nvSpPr>
        <p:spPr>
          <a:xfrm>
            <a:off x="1441622" y="3002701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1441622" y="3484619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Нашивка 37"/>
          <p:cNvSpPr/>
          <p:nvPr/>
        </p:nvSpPr>
        <p:spPr>
          <a:xfrm>
            <a:off x="1441622" y="3954179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>
            <a:off x="1441622" y="4425797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>
            <a:off x="1441622" y="4889177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Нашивка 40"/>
          <p:cNvSpPr/>
          <p:nvPr/>
        </p:nvSpPr>
        <p:spPr>
          <a:xfrm>
            <a:off x="1441622" y="5362860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>
            <a:off x="1441622" y="5834478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Нашивка 42"/>
          <p:cNvSpPr/>
          <p:nvPr/>
        </p:nvSpPr>
        <p:spPr>
          <a:xfrm>
            <a:off x="1441622" y="6291677"/>
            <a:ext cx="360932" cy="378940"/>
          </a:xfrm>
          <a:prstGeom prst="chevron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10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</TotalTime>
  <Words>1608</Words>
  <Application>Microsoft Office PowerPoint</Application>
  <PresentationFormat>Широкоэкранный</PresentationFormat>
  <Paragraphs>175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Aldhabi</vt:lpstr>
      <vt:lpstr>Arial</vt:lpstr>
      <vt:lpstr>Calibri</vt:lpstr>
      <vt:lpstr>Franklin Gothic Demi</vt:lpstr>
      <vt:lpstr>Garamond</vt:lpstr>
      <vt:lpstr>Times New Roman</vt:lpstr>
      <vt:lpstr>Wingdings</vt:lpstr>
      <vt:lpstr>Тема Office</vt:lpstr>
      <vt:lpstr>   РЕАЛИЗАЦИЯ ПРОЕКТА РСУР    НА УРОВНЯХ МУНИЦИПАЛИТЕТА И ОБРАЗОВАТЕЛЬНОЙ ОРГАНИЗАЦИИ  по итогам диагностических работ  (февраль 2018)</vt:lpstr>
      <vt:lpstr>МУНИЦИПАЛЬНОМУ КООРДИНАТОРУ  ПРОЕКТА РСУР</vt:lpstr>
      <vt:lpstr>ШКОЛЬНОМУ КООРДИНАТОРУ  ПРОЕКТА РСУР</vt:lpstr>
      <vt:lpstr>УЧИТЕЛЮ  ИСТОРИИ (ПРЕДМЕТНАЯ ПОДГОТОВКА) </vt:lpstr>
      <vt:lpstr>УЧИТЕЛЮ  ИСТОРИИ (МЕТОДИЧЕСКАЯ  ПОДГОТОВКА) </vt:lpstr>
      <vt:lpstr>   УЧИТЕЛЮ  РУССКОГО ЯЗЫКА (ПРЕДМЕТНАЯ ПОДГОТОВКА)  </vt:lpstr>
      <vt:lpstr>   УЧИТЕЛЮ  РУССКОГО ЯЗЫКА (МЕТОДИЧЕСКАЯ  ПОДГОТОВКА)  </vt:lpstr>
      <vt:lpstr>ОРГАНИЗАЦИЯ РАБОТЫ УЧИТЕЛЯ МАТЕМАТИКИ</vt:lpstr>
      <vt:lpstr>ОРГАНИЗАЦИЯ РАБОТЫ УЧИТЕЛЯ МАТЕМАТИКИ</vt:lpstr>
      <vt:lpstr>ОРГАНИЗАЦИЯ РАБОТЫ УЧИТЕЛЯ МАТЕМАТИКИ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MilenaNew</cp:lastModifiedBy>
  <cp:revision>443</cp:revision>
  <cp:lastPrinted>2017-05-18T08:57:41Z</cp:lastPrinted>
  <dcterms:created xsi:type="dcterms:W3CDTF">2015-08-26T09:18:47Z</dcterms:created>
  <dcterms:modified xsi:type="dcterms:W3CDTF">2018-03-07T11:12:47Z</dcterms:modified>
</cp:coreProperties>
</file>