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  <a:srgbClr val="BC0000"/>
    <a:srgbClr val="FF4343"/>
    <a:srgbClr val="FF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AEF01-D2E6-4647-9068-BA16F7F557F2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27D6D-497E-4029-9BCC-90F6CC515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716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ightroom.ru/photomaster/354-zolotaya-osen-117-foto-i-neskolko-prostyx-sovetov.html" TargetMode="External"/><Relationship Id="rId2" Type="http://schemas.openxmlformats.org/officeDocument/2006/relationships/hyperlink" Target="http://stat21.privet.ru/lr/0c25110228d9fe4464150107aad9cea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irvkartinkah.ru/osen-foto-kartinki-pejzazh.html" TargetMode="External"/><Relationship Id="rId4" Type="http://schemas.openxmlformats.org/officeDocument/2006/relationships/hyperlink" Target="http://katyaburg.ru/razdely/krasota-prirody/osen-osennie-peyzazhi-kartinki-foto-vide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86050" y="2714620"/>
            <a:ext cx="5112568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noProof="0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Осенняя викторина</a:t>
            </a:r>
            <a:endParaRPr kumimoji="0" lang="ru-RU" sz="6600" b="1" i="0" u="none" strike="noStrike" kern="1200" normalizeH="0" baseline="0" noProof="0" dirty="0">
              <a:ln w="1905"/>
              <a:gradFill>
                <a:gsLst>
                  <a:gs pos="0">
                    <a:srgbClr val="A20000"/>
                  </a:gs>
                  <a:gs pos="78000">
                    <a:srgbClr val="BC0000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786322"/>
            <a:ext cx="4071934" cy="1357322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      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Медянникова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Л.А</a:t>
            </a:r>
          </a:p>
          <a:p>
            <a:pPr algn="l">
              <a:spcBef>
                <a:spcPts val="0"/>
              </a:spcBef>
              <a:buNone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286084" y="1214422"/>
            <a:ext cx="5857916" cy="1512168"/>
          </a:xfrm>
          <a:prstGeom prst="roundRect">
            <a:avLst>
              <a:gd name="adj" fmla="val 1782"/>
            </a:avLst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6050" y="714356"/>
            <a:ext cx="63579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glow rad="228600">
                    <a:srgbClr val="0070C0">
                      <a:alpha val="40000"/>
                    </a:srgbClr>
                  </a:glow>
                </a:effectLst>
                <a:latin typeface="Comic Sans MS" pitchFamily="66" charset="0"/>
              </a:rPr>
              <a:t>Вопрос 6</a:t>
            </a:r>
          </a:p>
          <a:p>
            <a:r>
              <a:rPr lang="ru-RU" sz="2800" dirty="0" smtClean="0">
                <a:effectLst>
                  <a:glow rad="139700">
                    <a:srgbClr val="66FF66"/>
                  </a:glow>
                </a:effectLst>
                <a:latin typeface="Comic Sans MS" pitchFamily="66" charset="0"/>
              </a:rPr>
              <a:t>Деревянная обитель квашеной капусты?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481507"/>
            <a:ext cx="5595964" cy="3681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 rot="20450664">
            <a:off x="3136033" y="4250787"/>
            <a:ext cx="5753768" cy="125364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ru-RU" sz="8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кадушка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392" y="714356"/>
            <a:ext cx="6286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glow rad="228600">
                    <a:srgbClr val="0070C0">
                      <a:alpha val="40000"/>
                    </a:srgbClr>
                  </a:glow>
                </a:effectLst>
                <a:latin typeface="Comic Sans MS" pitchFamily="66" charset="0"/>
              </a:rPr>
              <a:t>Вопрос 7</a:t>
            </a:r>
          </a:p>
          <a:p>
            <a:r>
              <a:rPr lang="ru-RU" sz="2800" dirty="0" smtClean="0">
                <a:effectLst>
                  <a:glow rad="139700">
                    <a:srgbClr val="66FF66"/>
                  </a:glow>
                </a:effectLst>
                <a:latin typeface="Comic Sans MS" pitchFamily="66" charset="0"/>
              </a:rPr>
              <a:t>Композиция из сухих цветов?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3738581" cy="4323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 rot="20450664">
            <a:off x="3136033" y="4250787"/>
            <a:ext cx="5753768" cy="125364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ru-RU" sz="8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ГЕРБАРИЙ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642918"/>
            <a:ext cx="56435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glow rad="228600">
                    <a:srgbClr val="0070C0">
                      <a:alpha val="40000"/>
                    </a:srgbClr>
                  </a:glow>
                </a:effectLst>
                <a:latin typeface="Comic Sans MS" pitchFamily="66" charset="0"/>
              </a:rPr>
              <a:t>Вопрос 9</a:t>
            </a:r>
          </a:p>
          <a:p>
            <a:r>
              <a:rPr lang="ru-RU" sz="2800" dirty="0" smtClean="0">
                <a:effectLst>
                  <a:glow rad="139700">
                    <a:srgbClr val="66FF66"/>
                  </a:glow>
                </a:effectLst>
                <a:latin typeface="Comic Sans MS" pitchFamily="66" charset="0"/>
              </a:rPr>
              <a:t>У какого овоща есть «глазки»? </a:t>
            </a:r>
          </a:p>
          <a:p>
            <a:r>
              <a:rPr lang="ru-RU" sz="2800" dirty="0" smtClean="0">
                <a:effectLst>
                  <a:glow rad="139700">
                    <a:srgbClr val="66FF66"/>
                  </a:glow>
                </a:effectLst>
                <a:latin typeface="Comic Sans MS" pitchFamily="66" charset="0"/>
              </a:rPr>
              <a:t> 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714488"/>
            <a:ext cx="3141589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 rot="20246954">
            <a:off x="2648622" y="4207210"/>
            <a:ext cx="6270376" cy="101837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ru-RU" sz="8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КАРТОФЕЛЬ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857232"/>
            <a:ext cx="64293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glow rad="228600">
                    <a:srgbClr val="0070C0">
                      <a:alpha val="40000"/>
                    </a:srgbClr>
                  </a:glow>
                </a:effectLst>
                <a:latin typeface="Comic Sans MS" pitchFamily="66" charset="0"/>
              </a:rPr>
              <a:t>Вопрос 10</a:t>
            </a:r>
          </a:p>
          <a:p>
            <a:r>
              <a:rPr lang="ru-RU" sz="2800" dirty="0" smtClean="0">
                <a:effectLst>
                  <a:glow rad="139700">
                    <a:srgbClr val="66FF66"/>
                  </a:glow>
                </a:effectLst>
                <a:latin typeface="Comic Sans MS" pitchFamily="66" charset="0"/>
              </a:rPr>
              <a:t>Листья каких деревьев осенью краснеют?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214554"/>
            <a:ext cx="3714776" cy="41185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359">
            <a:off x="4898743" y="1612005"/>
            <a:ext cx="379095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00100" y="5604354"/>
            <a:ext cx="7831413" cy="125364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ru-RU" sz="8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ОСИНА, КЛЕН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 bwMode="auto">
          <a:xfrm>
            <a:off x="357158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Chevron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noProof="0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+mj-ea"/>
                <a:cs typeface="+mj-cs"/>
              </a:rPr>
              <a:t>4</a:t>
            </a:r>
            <a:r>
              <a:rPr kumimoji="0" lang="ru-RU" sz="3600" b="1" i="1" u="none" strike="noStrike" kern="1200" cap="none" spc="0" normalizeH="0" baseline="0" noProof="0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конкурс: «На</a:t>
            </a:r>
            <a:r>
              <a:rPr kumimoji="0" lang="ru-RU" sz="3600" b="1" i="1" u="none" strike="noStrike" kern="1200" cap="none" spc="0" normalizeH="0" noProof="0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3600" b="1" i="1" u="none" strike="noStrike" kern="1200" cap="none" spc="0" normalizeH="0" noProof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осенней грядке</a:t>
            </a:r>
            <a:r>
              <a:rPr kumimoji="0" lang="ru-RU" sz="3600" b="1" i="1" u="none" strike="noStrike" kern="1200" cap="none" spc="0" normalizeH="0" baseline="0" noProof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» </a:t>
            </a:r>
            <a:endParaRPr kumimoji="0" lang="ru-RU" sz="3600" b="1" i="1" u="none" strike="noStrike" kern="1200" cap="none" spc="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8992" y="2285992"/>
            <a:ext cx="857256" cy="78581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1500174"/>
            <a:ext cx="857256" cy="78581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1500174"/>
            <a:ext cx="857256" cy="78581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2285992"/>
            <a:ext cx="857256" cy="78581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3071810"/>
            <a:ext cx="857256" cy="78581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1500174"/>
            <a:ext cx="857256" cy="78581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2285992"/>
            <a:ext cx="857256" cy="78581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3071810"/>
            <a:ext cx="857256" cy="78581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71736" y="2285992"/>
            <a:ext cx="857256" cy="78581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28992" y="3071810"/>
            <a:ext cx="857256" cy="78581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86248" y="3071810"/>
            <a:ext cx="857256" cy="78581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14480" y="3857628"/>
            <a:ext cx="857256" cy="78581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86248" y="2285992"/>
            <a:ext cx="857256" cy="78581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14480" y="4643446"/>
            <a:ext cx="857256" cy="78581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28992" y="4643446"/>
            <a:ext cx="857256" cy="78581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71736" y="4643446"/>
            <a:ext cx="857256" cy="78581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143504" y="3857628"/>
            <a:ext cx="857256" cy="78581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286248" y="3857628"/>
            <a:ext cx="857256" cy="78581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428992" y="3857628"/>
            <a:ext cx="857256" cy="78581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571736" y="3857628"/>
            <a:ext cx="857256" cy="78581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143504" y="3071810"/>
            <a:ext cx="857256" cy="78581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000760" y="4643446"/>
            <a:ext cx="857256" cy="78581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143504" y="4643446"/>
            <a:ext cx="857256" cy="78581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286248" y="4643446"/>
            <a:ext cx="857256" cy="78581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286248" y="1500174"/>
            <a:ext cx="857256" cy="78581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Segoe Script" pitchFamily="34" charset="0"/>
              </a:rPr>
              <a:t>А</a:t>
            </a:r>
            <a:endParaRPr lang="ru-RU" sz="4400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57224" y="1500174"/>
            <a:ext cx="857256" cy="78581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Segoe Script" pitchFamily="34" charset="0"/>
              </a:rPr>
              <a:t>1</a:t>
            </a:r>
            <a:endParaRPr lang="ru-RU" sz="4400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00760" y="2285992"/>
            <a:ext cx="857256" cy="78581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Segoe Script" pitchFamily="34" charset="0"/>
              </a:rPr>
              <a:t>А</a:t>
            </a:r>
            <a:endParaRPr lang="ru-RU" sz="4400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858016" y="4643446"/>
            <a:ext cx="857256" cy="78581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Segoe Script" pitchFamily="34" charset="0"/>
              </a:rPr>
              <a:t>А</a:t>
            </a:r>
            <a:endParaRPr lang="ru-RU" sz="4400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00760" y="3857628"/>
            <a:ext cx="857256" cy="78581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Segoe Script" pitchFamily="34" charset="0"/>
              </a:rPr>
              <a:t>А</a:t>
            </a:r>
            <a:endParaRPr lang="ru-RU" sz="4400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00760" y="3071810"/>
            <a:ext cx="857256" cy="78581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Segoe Script" pitchFamily="34" charset="0"/>
              </a:rPr>
              <a:t>А</a:t>
            </a:r>
            <a:endParaRPr lang="ru-RU" sz="4400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57224" y="2285992"/>
            <a:ext cx="857256" cy="78581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Segoe Script" pitchFamily="34" charset="0"/>
              </a:rPr>
              <a:t>2</a:t>
            </a:r>
            <a:endParaRPr lang="ru-RU" sz="4400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57224" y="3071810"/>
            <a:ext cx="857256" cy="78581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Segoe Script" pitchFamily="34" charset="0"/>
              </a:rPr>
              <a:t>3</a:t>
            </a:r>
            <a:endParaRPr lang="ru-RU" sz="4400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57224" y="3857628"/>
            <a:ext cx="857256" cy="78581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Segoe Script" pitchFamily="34" charset="0"/>
              </a:rPr>
              <a:t>4</a:t>
            </a:r>
            <a:endParaRPr lang="ru-RU" sz="4400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57224" y="4643446"/>
            <a:ext cx="857256" cy="78581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Segoe Script" pitchFamily="34" charset="0"/>
              </a:rPr>
              <a:t>5</a:t>
            </a:r>
            <a:endParaRPr lang="ru-RU" sz="4400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85918" y="1500174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Segoe Script" pitchFamily="34" charset="0"/>
              </a:rPr>
              <a:t>Р  Е  П</a:t>
            </a:r>
            <a:endParaRPr lang="ru-RU" sz="4800" dirty="0">
              <a:latin typeface="Segoe Script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14480" y="2285992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Segoe Script" pitchFamily="34" charset="0"/>
              </a:rPr>
              <a:t>С  В  Е К  Л</a:t>
            </a:r>
            <a:endParaRPr lang="ru-RU" sz="4800" dirty="0">
              <a:latin typeface="Segoe Script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14480" y="3071810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Segoe Script" pitchFamily="34" charset="0"/>
              </a:rPr>
              <a:t>Б  Р  Ю К В</a:t>
            </a:r>
            <a:endParaRPr lang="ru-RU" sz="4800" dirty="0">
              <a:latin typeface="Segoe Script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14480" y="3857628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Segoe Script" pitchFamily="34" charset="0"/>
              </a:rPr>
              <a:t>Р  Е  Д Ь  К</a:t>
            </a:r>
            <a:endParaRPr lang="ru-RU" sz="4800" dirty="0">
              <a:latin typeface="Segoe Script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14480" y="4714884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Segoe Script" pitchFamily="34" charset="0"/>
              </a:rPr>
              <a:t>К  А П  У  С Т</a:t>
            </a:r>
            <a:endParaRPr lang="ru-RU" sz="48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285992"/>
            <a:ext cx="6835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571612"/>
            <a:ext cx="7429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Интернет – ресурсы</a:t>
            </a:r>
          </a:p>
          <a:p>
            <a:pPr marL="457200" indent="-457200" algn="ctr">
              <a:buFont typeface="+mj-lt"/>
              <a:buAutoNum type="arabicPeriod"/>
            </a:pP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  <a:hlinkClick r:id="rId2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hlinkClick r:id="rId2"/>
              </a:rPr>
              <a:t>http://stat21.privet.ru/lr/0c25110228d9fe4464150107aad9cea4</a:t>
            </a:r>
            <a:r>
              <a:rPr lang="ru-RU" dirty="0" smtClean="0"/>
              <a:t> 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hlinkClick r:id="rId3"/>
              </a:rPr>
              <a:t>http://lightroom.ru/photomaster/354-zolotaya-osen-117-foto-i-neskolko-prostyx-sovetov.html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hlinkClick r:id="rId4"/>
              </a:rPr>
              <a:t>http://katyaburg.ru/razdely/krasota-prirody/osen-osennie-peyzazhi-kartinki-foto-video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hlinkClick r:id="rId5"/>
              </a:rPr>
              <a:t>http://mirvkartinkah.ru/osen-foto-kartinki-pejzazh.html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857224" y="1428736"/>
            <a:ext cx="4214842" cy="1938992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У избы помоет крышу.</a:t>
            </a:r>
            <a:b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</a:br>
            <a: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Отведет в берлогу Мишу,</a:t>
            </a:r>
            <a:b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</a:br>
            <a: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Труд крестьянский завершит,</a:t>
            </a:r>
            <a:b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</a:br>
            <a: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А потом листвой шуршит.</a:t>
            </a:r>
            <a:b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</a:br>
            <a: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Мы её тихонько спросим:</a:t>
            </a:r>
            <a:b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</a:br>
            <a: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- Кто ты? – И услышим? </a:t>
            </a:r>
            <a:r>
              <a:rPr lang="ru-RU" sz="2000" dirty="0" smtClean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…</a:t>
            </a:r>
            <a:endParaRPr lang="ru-RU" sz="2000" dirty="0">
              <a:effectLst>
                <a:glow rad="63500">
                  <a:srgbClr val="00B050">
                    <a:alpha val="40000"/>
                  </a:srgbClr>
                </a:glow>
              </a:effectLst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20556996">
            <a:off x="2403310" y="3424287"/>
            <a:ext cx="5551826" cy="211235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ru-RU" sz="8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ОСЕНЬ</a:t>
            </a:r>
            <a:endParaRPr lang="ru-RU" sz="80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85786" y="1500174"/>
            <a:ext cx="4214842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Что </a:t>
            </a:r>
            <a: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за скрип? Что за хруст?</a:t>
            </a:r>
            <a:b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</a:br>
            <a: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Это что ещё за куст?</a:t>
            </a:r>
            <a:b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</a:br>
            <a: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Как же быть без хруста,</a:t>
            </a:r>
            <a:b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</a:br>
            <a: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Если я…</a:t>
            </a:r>
          </a:p>
        </p:txBody>
      </p:sp>
      <p:sp>
        <p:nvSpPr>
          <p:cNvPr id="40" name="TextBox 39"/>
          <p:cNvSpPr txBox="1"/>
          <p:nvPr/>
        </p:nvSpPr>
        <p:spPr>
          <a:xfrm rot="21354124">
            <a:off x="1972992" y="4136525"/>
            <a:ext cx="5857916" cy="1446550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ru-RU" sz="8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КАПУСТА</a:t>
            </a:r>
            <a:endParaRPr lang="ru-RU" sz="88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85786" y="1500174"/>
            <a:ext cx="4214842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И зелен, и густ </a:t>
            </a:r>
            <a:b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</a:br>
            <a: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На грядке вырос куст. </a:t>
            </a:r>
            <a:b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</a:br>
            <a: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Покопай немножко:</a:t>
            </a:r>
            <a:b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</a:br>
            <a: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Под кустом</a:t>
            </a:r>
            <a:r>
              <a:rPr lang="ru-RU" sz="2000" dirty="0" smtClean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…</a:t>
            </a:r>
            <a:endParaRPr lang="ru-RU" sz="2000" dirty="0">
              <a:effectLst>
                <a:glow rad="63500">
                  <a:srgbClr val="00B050">
                    <a:alpha val="40000"/>
                  </a:srgbClr>
                </a:glow>
              </a:effectLst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21354124">
            <a:off x="1633413" y="3463078"/>
            <a:ext cx="7043154" cy="2554337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ru-RU" sz="8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КАРТОШКА</a:t>
            </a:r>
            <a:endParaRPr lang="ru-RU" sz="88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85786" y="1500174"/>
            <a:ext cx="4214842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Возле леса на опушке,</a:t>
            </a:r>
            <a:b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</a:br>
            <a: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Украшая темный бор,</a:t>
            </a:r>
            <a:b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</a:br>
            <a: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Вырос пестрый, как петрушка,</a:t>
            </a:r>
            <a:b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</a:br>
            <a: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Ядовитый </a:t>
            </a:r>
            <a:r>
              <a:rPr lang="ru-RU" sz="2000" dirty="0" smtClean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…</a:t>
            </a:r>
            <a:endParaRPr lang="ru-RU" sz="2000" dirty="0">
              <a:effectLst>
                <a:glow rad="63500">
                  <a:srgbClr val="00B050">
                    <a:alpha val="40000"/>
                  </a:srgbClr>
                </a:glow>
              </a:effectLst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21354124">
            <a:off x="2424868" y="3706223"/>
            <a:ext cx="5834347" cy="2096360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ru-RU" sz="8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МУХОМОР</a:t>
            </a:r>
            <a:endParaRPr lang="ru-RU" sz="80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14348" y="1500174"/>
            <a:ext cx="4214842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Круглый </a:t>
            </a:r>
            <a: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бок, жёлтый бок,</a:t>
            </a:r>
            <a:b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</a:br>
            <a: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Сидит на грядке колобок.</a:t>
            </a:r>
            <a:b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</a:br>
            <a: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Врос в землю крепко.</a:t>
            </a:r>
            <a:b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</a:br>
            <a: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Что же это? </a:t>
            </a:r>
          </a:p>
        </p:txBody>
      </p:sp>
      <p:sp>
        <p:nvSpPr>
          <p:cNvPr id="46" name="TextBox 45"/>
          <p:cNvSpPr txBox="1"/>
          <p:nvPr/>
        </p:nvSpPr>
        <p:spPr>
          <a:xfrm rot="21354124">
            <a:off x="923296" y="3958948"/>
            <a:ext cx="6909333" cy="2096360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ru-RU" sz="8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РЕПКА</a:t>
            </a:r>
            <a:endParaRPr lang="ru-RU" sz="80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57224" y="1571612"/>
            <a:ext cx="4214842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Шло по грядке вдоль забора </a:t>
            </a:r>
            <a:b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</a:br>
            <a: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Войско храброе дозором. </a:t>
            </a:r>
            <a:b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</a:br>
            <a: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Держат пики сотни рук, </a:t>
            </a:r>
            <a:b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</a:br>
            <a: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Подрастает </a:t>
            </a:r>
            <a:r>
              <a:rPr lang="ru-RU" sz="2000" dirty="0" smtClean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горький… </a:t>
            </a:r>
            <a:endParaRPr lang="ru-RU" sz="2000" dirty="0">
              <a:effectLst>
                <a:glow rad="63500">
                  <a:srgbClr val="00B050">
                    <a:alpha val="40000"/>
                  </a:srgbClr>
                </a:glow>
              </a:effectLst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20556996">
            <a:off x="2913261" y="4092954"/>
            <a:ext cx="4684325" cy="156768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ru-RU" sz="8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ЛУК</a:t>
            </a:r>
            <a:endParaRPr lang="ru-RU" sz="80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85786" y="1571612"/>
            <a:ext cx="4214842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Рыжий Егорка </a:t>
            </a:r>
            <a:b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</a:br>
            <a: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Упал в озерко. </a:t>
            </a:r>
            <a:b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</a:br>
            <a: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Сам не утонул </a:t>
            </a:r>
            <a:b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</a:br>
            <a: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И воды не </a:t>
            </a:r>
            <a:r>
              <a:rPr lang="ru-RU" sz="2000" dirty="0" smtClean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всколыхнул</a:t>
            </a:r>
            <a:endParaRPr lang="ru-RU" sz="2000" dirty="0">
              <a:effectLst>
                <a:glow rad="63500">
                  <a:srgbClr val="00B050">
                    <a:alpha val="40000"/>
                  </a:srgbClr>
                </a:glow>
              </a:effectLst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rot="20556996">
            <a:off x="3770516" y="4164392"/>
            <a:ext cx="4684325" cy="156768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ru-RU" sz="8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ЛИСТ</a:t>
            </a:r>
            <a:endParaRPr lang="ru-RU" sz="80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57224" y="1714488"/>
            <a:ext cx="4214842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Что за дерево стоит? </a:t>
            </a:r>
            <a:b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</a:br>
            <a: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Ветра нет – оно дрожит</a:t>
            </a:r>
          </a:p>
        </p:txBody>
      </p:sp>
      <p:sp>
        <p:nvSpPr>
          <p:cNvPr id="53" name="TextBox 52"/>
          <p:cNvSpPr txBox="1"/>
          <p:nvPr/>
        </p:nvSpPr>
        <p:spPr>
          <a:xfrm rot="20556996">
            <a:off x="3699079" y="3878640"/>
            <a:ext cx="4684325" cy="156768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ru-RU" sz="8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ОСИНА</a:t>
            </a:r>
            <a:endParaRPr lang="ru-RU" sz="80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57224" y="1500174"/>
            <a:ext cx="4214842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Есть у родственницы елки </a:t>
            </a:r>
            <a:b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</a:br>
            <a: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Очень мягкие иголки. </a:t>
            </a:r>
            <a:b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</a:br>
            <a: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Но в отличии от елки </a:t>
            </a:r>
            <a:b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</a:br>
            <a:r>
              <a:rPr lang="ru-RU" sz="2000" dirty="0"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Comic Sans MS" pitchFamily="66" charset="0"/>
              </a:rPr>
              <a:t>Опадают те иголки. </a:t>
            </a:r>
          </a:p>
        </p:txBody>
      </p:sp>
      <p:sp>
        <p:nvSpPr>
          <p:cNvPr id="55" name="TextBox 54"/>
          <p:cNvSpPr txBox="1"/>
          <p:nvPr/>
        </p:nvSpPr>
        <p:spPr>
          <a:xfrm rot="20556996">
            <a:off x="772447" y="3263201"/>
            <a:ext cx="8271770" cy="1932503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ru-RU" sz="8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ЛИСТВЕННИЦА</a:t>
            </a:r>
            <a:endParaRPr lang="ru-RU" sz="80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56" name="Заголовок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r>
              <a:rPr lang="ru-RU" sz="4400" b="1" i="1" dirty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Разминка «Доскажи словечко»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/>
      <p:bldP spid="38" grpId="1"/>
      <p:bldP spid="39" grpId="0" animBg="1"/>
      <p:bldP spid="39" grpId="1" animBg="1"/>
      <p:bldP spid="40" grpId="0" build="allAtOnce"/>
      <p:bldP spid="41" grpId="0" animBg="1"/>
      <p:bldP spid="41" grpId="1" animBg="1"/>
      <p:bldP spid="42" grpId="0" build="allAtOnce"/>
      <p:bldP spid="43" grpId="0" animBg="1"/>
      <p:bldP spid="43" grpId="1" animBg="1"/>
      <p:bldP spid="44" grpId="0" build="allAtOnce"/>
      <p:bldP spid="45" grpId="0" animBg="1"/>
      <p:bldP spid="45" grpId="1" animBg="1"/>
      <p:bldP spid="46" grpId="0"/>
      <p:bldP spid="46" grpId="1"/>
      <p:bldP spid="48" grpId="0" animBg="1"/>
      <p:bldP spid="48" grpId="1" animBg="1"/>
      <p:bldP spid="49" grpId="0"/>
      <p:bldP spid="49" grpId="1"/>
      <p:bldP spid="50" grpId="0" animBg="1"/>
      <p:bldP spid="50" grpId="1" animBg="1"/>
      <p:bldP spid="51" grpId="0"/>
      <p:bldP spid="51" grpId="1"/>
      <p:bldP spid="52" grpId="0" animBg="1"/>
      <p:bldP spid="52" grpId="1" animBg="1"/>
      <p:bldP spid="53" grpId="0"/>
      <p:bldP spid="53" grpId="1"/>
      <p:bldP spid="54" grpId="0" animBg="1"/>
      <p:bldP spid="54" grpId="1" animBg="1"/>
      <p:bldP spid="55" grpId="0"/>
      <p:bldP spid="5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Chevron">
              <a:avLst/>
            </a:prstTxWarp>
            <a:spAutoFit/>
          </a:bodyPr>
          <a:lstStyle/>
          <a:p>
            <a:pPr marR="0" lvl="0" indent="4508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1 конкурс: </a:t>
            </a:r>
            <a:r>
              <a:rPr lang="ru-RU" sz="3600" b="1" i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«</a:t>
            </a:r>
            <a:r>
              <a:rPr lang="ru-RU" sz="3600" b="1" i="1" dirty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Что осень нам готовит»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5720" y="2357430"/>
            <a:ext cx="8501122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effectLst>
                  <a:glow rad="139700">
                    <a:srgbClr val="66FF66"/>
                  </a:glow>
                </a:effectLst>
                <a:latin typeface="Comic Sans MS" pitchFamily="66" charset="0"/>
              </a:rPr>
              <a:t>Вопрос </a:t>
            </a:r>
            <a:r>
              <a:rPr lang="ru-RU" sz="2800" dirty="0" smtClean="0">
                <a:effectLst>
                  <a:glow rad="139700">
                    <a:srgbClr val="66FF66"/>
                  </a:glow>
                </a:effectLst>
                <a:latin typeface="Comic Sans MS" pitchFamily="66" charset="0"/>
              </a:rPr>
              <a:t>1. </a:t>
            </a:r>
            <a:r>
              <a:rPr lang="ru-RU" sz="2800" dirty="0">
                <a:effectLst/>
                <a:latin typeface="Comic Sans MS" pitchFamily="66" charset="0"/>
              </a:rPr>
              <a:t>Считается, что настоящий снег, сколько бы его ни выпало, не ляжет надолго, пока: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lang="ru-RU" sz="2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Не улетят аисты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lang="ru-RU" sz="2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Не кончатся грибы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lang="ru-RU" sz="2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Не выкопают картошку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lang="ru-RU" sz="2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 вишен не облетят листья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4282" y="2357430"/>
            <a:ext cx="8715436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>
                <a:effectLst>
                  <a:glow rad="139700">
                    <a:srgbClr val="66FF66"/>
                  </a:glow>
                </a:effectLst>
                <a:latin typeface="Comic Sans MS" pitchFamily="66" charset="0"/>
              </a:rPr>
              <a:t>Вопрос </a:t>
            </a:r>
            <a:r>
              <a:rPr lang="ru-RU" sz="2800" dirty="0">
                <a:effectLst>
                  <a:glow rad="139700">
                    <a:srgbClr val="66FF66"/>
                  </a:glow>
                </a:effectLst>
                <a:latin typeface="Comic Sans MS" pitchFamily="66" charset="0"/>
              </a:rPr>
              <a:t>2.</a:t>
            </a:r>
            <a:r>
              <a:rPr lang="ru-RU" sz="2800" dirty="0"/>
              <a:t> </a:t>
            </a:r>
            <a:r>
              <a:rPr lang="ru-RU" sz="2800" dirty="0">
                <a:effectLst/>
                <a:latin typeface="Comic Sans MS" pitchFamily="66" charset="0"/>
              </a:rPr>
              <a:t>Согласно примете, можно еще осенью спрогнозировать время наступления весны. Зависит это от того, с какой стороны: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ru-RU" sz="2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Желтеют березы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ru-RU" sz="2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Дует ветер в первый снегопад 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ru-RU" sz="2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Замерзают лужи после первых холодов 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ru-RU" sz="2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Поспевает быстрее </a:t>
            </a:r>
            <a:r>
              <a:rPr lang="ru-RU" sz="2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клюква</a:t>
            </a:r>
            <a:endParaRPr lang="ru-RU" sz="2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14282" y="2357430"/>
            <a:ext cx="8715436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>
                <a:effectLst>
                  <a:glow rad="139700">
                    <a:srgbClr val="66FF66"/>
                  </a:glow>
                </a:effectLst>
                <a:latin typeface="Comic Sans MS" pitchFamily="66" charset="0"/>
              </a:rPr>
              <a:t>Вопрос </a:t>
            </a:r>
            <a:r>
              <a:rPr lang="ru-RU" sz="2800" dirty="0">
                <a:effectLst>
                  <a:glow rad="139700">
                    <a:srgbClr val="66FF66"/>
                  </a:glow>
                </a:effectLst>
                <a:latin typeface="Comic Sans MS" pitchFamily="66" charset="0"/>
              </a:rPr>
              <a:t>3.</a:t>
            </a:r>
            <a:r>
              <a:rPr lang="ru-RU" sz="2800" dirty="0"/>
              <a:t> </a:t>
            </a:r>
            <a:r>
              <a:rPr lang="ru-RU" sz="2800" dirty="0">
                <a:effectLst/>
                <a:latin typeface="Comic Sans MS" pitchFamily="66" charset="0"/>
              </a:rPr>
              <a:t>19 ноября - на Павла-исповедника наблюдали за реками - если на реке образуются ледяные горы, то  следует ожидать еще и «гор»: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ru-RU" sz="2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Хлеба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ru-RU" sz="2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Грязи</a:t>
            </a:r>
            <a:endParaRPr lang="ru-RU" sz="2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ru-RU" sz="2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Снега</a:t>
            </a:r>
            <a:endParaRPr lang="ru-RU" sz="2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ru-RU" sz="2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Денег</a:t>
            </a:r>
            <a:endParaRPr lang="ru-RU" sz="2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8" grpId="0" build="allAtOnce" animBg="1"/>
      <p:bldP spid="9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7158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Chevron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2 конкурс: </a:t>
            </a:r>
            <a:r>
              <a:rPr lang="ru-RU" sz="3600" b="1" i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«Закончи поговорку» </a:t>
            </a:r>
            <a:endParaRPr lang="ru-RU" sz="3600" b="1" i="1" dirty="0">
              <a:ln w="3810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14282" y="1857364"/>
            <a:ext cx="4365298" cy="4095120"/>
            <a:chOff x="571472" y="2285992"/>
            <a:chExt cx="4365298" cy="409512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857224" y="2285992"/>
              <a:ext cx="36391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omic Sans MS" pitchFamily="66" charset="0"/>
                </a:rPr>
                <a:t>Чтобы рыбку съесть</a:t>
              </a:r>
              <a:endParaRPr lang="ru-RU" sz="2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00100" y="2857496"/>
              <a:ext cx="33025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omic Sans MS" pitchFamily="66" charset="0"/>
                </a:rPr>
                <a:t>Муравей не велик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928662" y="3357562"/>
              <a:ext cx="31550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omic Sans MS" pitchFamily="66" charset="0"/>
                </a:rPr>
                <a:t>У ленивой пряхи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285852" y="3857628"/>
              <a:ext cx="28841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omic Sans MS" pitchFamily="66" charset="0"/>
                </a:rPr>
                <a:t>Кто рано встает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428728" y="4357694"/>
              <a:ext cx="24400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omic Sans MS" pitchFamily="66" charset="0"/>
                </a:rPr>
                <a:t>Кончил дело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71472" y="4857760"/>
              <a:ext cx="43652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omic Sans MS" pitchFamily="66" charset="0"/>
                </a:rPr>
                <a:t>Лентяй праздники знает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214414" y="5429264"/>
              <a:ext cx="29225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omic Sans MS" pitchFamily="66" charset="0"/>
                </a:rPr>
                <a:t>Работа с зубами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14348" y="5857892"/>
              <a:ext cx="40527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omic Sans MS" pitchFamily="66" charset="0"/>
                </a:rPr>
                <a:t>Труд человека кормит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786314" y="4357694"/>
            <a:ext cx="4023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glow rad="228600">
                    <a:srgbClr val="0070C0">
                      <a:alpha val="40000"/>
                    </a:srgbClr>
                  </a:glow>
                </a:effectLst>
                <a:latin typeface="Comic Sans MS" pitchFamily="66" charset="0"/>
              </a:rPr>
              <a:t>да будней не помнит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43438" y="1857364"/>
            <a:ext cx="3421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glow rad="228600">
                    <a:srgbClr val="0070C0">
                      <a:alpha val="40000"/>
                    </a:srgbClr>
                  </a:glow>
                </a:effectLst>
                <a:latin typeface="Comic Sans MS" pitchFamily="66" charset="0"/>
              </a:rPr>
              <a:t>надо в воду лезть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548638" y="2357430"/>
            <a:ext cx="2824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glow rad="228600">
                    <a:srgbClr val="0070C0">
                      <a:alpha val="40000"/>
                    </a:srgbClr>
                  </a:glow>
                </a:effectLst>
                <a:latin typeface="Comic Sans MS" pitchFamily="66" charset="0"/>
              </a:rPr>
              <a:t>да горы копает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14810" y="2928934"/>
            <a:ext cx="4180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glow rad="228600">
                    <a:srgbClr val="0070C0">
                      <a:alpha val="40000"/>
                    </a:srgbClr>
                  </a:glow>
                </a:effectLst>
                <a:latin typeface="Comic Sans MS" pitchFamily="66" charset="0"/>
              </a:rPr>
              <a:t>и для себя нет рубахи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477200" y="3357562"/>
            <a:ext cx="2656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glow rad="228600">
                    <a:srgbClr val="0070C0">
                      <a:alpha val="40000"/>
                    </a:srgbClr>
                  </a:glow>
                </a:effectLst>
                <a:latin typeface="Comic Sans MS" pitchFamily="66" charset="0"/>
              </a:rPr>
              <a:t>тому бог дает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405762" y="3857628"/>
            <a:ext cx="2577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glow rad="228600">
                    <a:srgbClr val="0070C0">
                      <a:alpha val="40000"/>
                    </a:srgbClr>
                  </a:glow>
                </a:effectLst>
                <a:latin typeface="Comic Sans MS" pitchFamily="66" charset="0"/>
              </a:rPr>
              <a:t>гуляй смело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786314" y="4929198"/>
            <a:ext cx="3071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glow rad="228600">
                    <a:srgbClr val="0070C0">
                      <a:alpha val="40000"/>
                    </a:srgbClr>
                  </a:glow>
                </a:effectLst>
                <a:latin typeface="Comic Sans MS" pitchFamily="66" charset="0"/>
              </a:rPr>
              <a:t>а лень с языком</a:t>
            </a:r>
            <a:r>
              <a:rPr lang="ru-RU" b="1" i="1" dirty="0" smtClean="0"/>
              <a:t> </a:t>
            </a:r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4857752" y="5429264"/>
            <a:ext cx="37861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effectLst>
                  <a:glow rad="228600">
                    <a:srgbClr val="0070C0">
                      <a:alpha val="40000"/>
                    </a:srgbClr>
                  </a:glow>
                </a:effectLst>
                <a:latin typeface="Comic Sans MS" pitchFamily="66" charset="0"/>
              </a:rPr>
              <a:t>а лень портит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5" grpId="0"/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 bwMode="auto">
          <a:xfrm>
            <a:off x="357158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Chevron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+mj-ea"/>
                <a:cs typeface="+mj-cs"/>
              </a:rPr>
              <a:t>3</a:t>
            </a:r>
            <a:r>
              <a:rPr kumimoji="0" lang="ru-RU" sz="3600" b="1" i="1" u="none" strike="noStrike" kern="1200" cap="none" spc="0" normalizeH="0" baseline="0" noProof="0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конкурс: «Самый</a:t>
            </a:r>
            <a:r>
              <a:rPr kumimoji="0" lang="ru-RU" sz="3600" b="1" i="1" u="none" strike="noStrike" kern="1200" cap="none" spc="0" normalizeH="0" noProof="0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умный</a:t>
            </a:r>
            <a:r>
              <a:rPr kumimoji="0" lang="ru-RU" sz="3600" b="1" i="1" u="none" strike="noStrike" kern="1200" cap="none" spc="0" normalizeH="0" baseline="0" noProof="0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» </a:t>
            </a:r>
            <a:endParaRPr kumimoji="0" lang="ru-RU" sz="3600" b="1" i="1" u="none" strike="noStrike" kern="1200" cap="none" spc="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071678"/>
            <a:ext cx="81439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glow rad="228600">
                    <a:srgbClr val="0070C0">
                      <a:alpha val="40000"/>
                    </a:srgbClr>
                  </a:glow>
                </a:effectLst>
                <a:latin typeface="Comic Sans MS" pitchFamily="66" charset="0"/>
              </a:rPr>
              <a:t>Вопрос 1</a:t>
            </a:r>
          </a:p>
          <a:p>
            <a:r>
              <a:rPr lang="ru-RU" sz="2800" dirty="0" smtClean="0">
                <a:effectLst>
                  <a:glow rad="139700">
                    <a:srgbClr val="66FF66"/>
                  </a:glow>
                </a:effectLst>
                <a:latin typeface="Comic Sans MS" pitchFamily="66" charset="0"/>
              </a:rPr>
              <a:t>Это месяц проливных дождей, разноцветных листьев, прощальных птичьих песен. Он просит осень в гости. Как называется этот месяц? </a:t>
            </a:r>
            <a:endParaRPr lang="ru-RU" sz="2800" dirty="0">
              <a:effectLst>
                <a:glow rad="139700">
                  <a:srgbClr val="66FF66"/>
                </a:glo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4929198"/>
            <a:ext cx="6357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СЕНТЯБРЬ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928670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glow rad="228600">
                    <a:srgbClr val="0070C0">
                      <a:alpha val="40000"/>
                    </a:srgbClr>
                  </a:glow>
                </a:effectLst>
                <a:latin typeface="Comic Sans MS" pitchFamily="66" charset="0"/>
              </a:rPr>
              <a:t>Вопрос 2</a:t>
            </a:r>
          </a:p>
          <a:p>
            <a:r>
              <a:rPr lang="ru-RU" sz="2800" dirty="0" smtClean="0">
                <a:effectLst>
                  <a:glow rad="139700">
                    <a:srgbClr val="66FF66"/>
                  </a:glow>
                </a:effectLst>
                <a:latin typeface="Comic Sans MS" pitchFamily="66" charset="0"/>
              </a:rPr>
              <a:t>Назовите «усатый» овощ?</a:t>
            </a:r>
          </a:p>
        </p:txBody>
      </p:sp>
      <p:pic>
        <p:nvPicPr>
          <p:cNvPr id="3" name="Picture 2" descr="C:\Users\Canis\Desktop\осеееееень\горох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544"/>
          <a:stretch>
            <a:fillRect/>
          </a:stretch>
        </p:blipFill>
        <p:spPr bwMode="auto">
          <a:xfrm>
            <a:off x="1428728" y="2500306"/>
            <a:ext cx="5429256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 rot="261567">
            <a:off x="4756564" y="4226705"/>
            <a:ext cx="4119682" cy="125364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ru-RU" sz="8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горох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714356"/>
            <a:ext cx="72152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glow rad="228600">
                    <a:srgbClr val="0070C0">
                      <a:alpha val="40000"/>
                    </a:srgbClr>
                  </a:glow>
                </a:effectLst>
                <a:latin typeface="Comic Sans MS" pitchFamily="66" charset="0"/>
              </a:rPr>
              <a:t>Вопрос 3</a:t>
            </a:r>
          </a:p>
          <a:p>
            <a:r>
              <a:rPr lang="ru-RU" sz="2800" dirty="0" smtClean="0">
                <a:effectLst>
                  <a:glow rad="139700">
                    <a:srgbClr val="66FF66"/>
                  </a:glow>
                </a:effectLst>
                <a:latin typeface="Comic Sans MS" pitchFamily="66" charset="0"/>
              </a:rPr>
              <a:t>Какой лесной житель сушит себе на деревьях грибы? </a:t>
            </a:r>
            <a:endParaRPr lang="ru-RU" sz="2800" dirty="0">
              <a:effectLst>
                <a:glow rad="139700">
                  <a:srgbClr val="66FF66"/>
                </a:glow>
              </a:effectLst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1928802"/>
            <a:ext cx="4286248" cy="4595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 rot="261567">
            <a:off x="898911" y="4798208"/>
            <a:ext cx="4119682" cy="125364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ru-RU" sz="8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БЕЛКА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392" y="714356"/>
            <a:ext cx="6286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glow rad="228600">
                    <a:srgbClr val="0070C0">
                      <a:alpha val="40000"/>
                    </a:srgbClr>
                  </a:glow>
                </a:effectLst>
                <a:latin typeface="Comic Sans MS" pitchFamily="66" charset="0"/>
              </a:rPr>
              <a:t>Вопрос 4</a:t>
            </a:r>
          </a:p>
          <a:p>
            <a:r>
              <a:rPr lang="ru-RU" sz="2800" dirty="0" smtClean="0">
                <a:effectLst>
                  <a:glow rad="139700">
                    <a:srgbClr val="66FF66"/>
                  </a:glow>
                </a:effectLst>
                <a:latin typeface="Comic Sans MS" pitchFamily="66" charset="0"/>
              </a:rPr>
              <a:t>У каких овощей «красный нос»? </a:t>
            </a:r>
            <a:endParaRPr lang="ru-RU" sz="2800" dirty="0">
              <a:effectLst>
                <a:glow rad="139700">
                  <a:srgbClr val="66FF66"/>
                </a:glow>
              </a:effectLst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2143116"/>
            <a:ext cx="3581552" cy="3738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071678"/>
            <a:ext cx="2948357" cy="3957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3571876"/>
            <a:ext cx="2714634" cy="271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392" y="714356"/>
            <a:ext cx="62866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glow rad="228600">
                    <a:srgbClr val="0070C0">
                      <a:alpha val="40000"/>
                    </a:srgbClr>
                  </a:glow>
                </a:effectLst>
                <a:latin typeface="Comic Sans MS" pitchFamily="66" charset="0"/>
              </a:rPr>
              <a:t>Вопрос 5.</a:t>
            </a:r>
          </a:p>
          <a:p>
            <a:r>
              <a:rPr lang="ru-RU" sz="2800" dirty="0" smtClean="0">
                <a:effectLst>
                  <a:glow rad="139700">
                    <a:srgbClr val="66FF66"/>
                  </a:glow>
                </a:effectLst>
                <a:latin typeface="Comic Sans MS" pitchFamily="66" charset="0"/>
              </a:rPr>
              <a:t>Листья каких деревьев опадают зелеными?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00306"/>
            <a:ext cx="5271401" cy="3738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 rot="261567">
            <a:off x="4756563" y="5012521"/>
            <a:ext cx="4119682" cy="125364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ru-RU" sz="8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ОЛЬХА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F2DCD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395</Words>
  <Application>Microsoft Office PowerPoint</Application>
  <PresentationFormat>Экран (4:3)</PresentationFormat>
  <Paragraphs>107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Разминка «Доскажи словечко» </vt:lpstr>
      <vt:lpstr>1 конкурс: «Что осень нам готовит»</vt:lpstr>
      <vt:lpstr>2 конкурс: «Закончи поговорку»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23</cp:revision>
  <dcterms:created xsi:type="dcterms:W3CDTF">2013-08-23T19:01:23Z</dcterms:created>
  <dcterms:modified xsi:type="dcterms:W3CDTF">2019-11-18T14:50:27Z</dcterms:modified>
</cp:coreProperties>
</file>