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57" r:id="rId4"/>
    <p:sldId id="296" r:id="rId5"/>
    <p:sldId id="275" r:id="rId6"/>
    <p:sldId id="287" r:id="rId7"/>
    <p:sldId id="284" r:id="rId8"/>
    <p:sldId id="299" r:id="rId9"/>
    <p:sldId id="297" r:id="rId10"/>
    <p:sldId id="298" r:id="rId11"/>
    <p:sldId id="306" r:id="rId12"/>
    <p:sldId id="307" r:id="rId13"/>
    <p:sldId id="301" r:id="rId14"/>
    <p:sldId id="312" r:id="rId15"/>
    <p:sldId id="311" r:id="rId16"/>
    <p:sldId id="309" r:id="rId17"/>
    <p:sldId id="310" r:id="rId18"/>
    <p:sldId id="308" r:id="rId19"/>
    <p:sldId id="302" r:id="rId20"/>
    <p:sldId id="288" r:id="rId21"/>
    <p:sldId id="289" r:id="rId22"/>
    <p:sldId id="290" r:id="rId23"/>
    <p:sldId id="300" r:id="rId24"/>
    <p:sldId id="305" r:id="rId25"/>
    <p:sldId id="292" r:id="rId26"/>
    <p:sldId id="313" r:id="rId27"/>
    <p:sldId id="314" r:id="rId28"/>
    <p:sldId id="270" r:id="rId29"/>
    <p:sldId id="285" r:id="rId30"/>
    <p:sldId id="295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94675" autoAdjust="0"/>
  </p:normalViewPr>
  <p:slideViewPr>
    <p:cSldViewPr>
      <p:cViewPr varScale="1">
        <p:scale>
          <a:sx n="105" d="100"/>
          <a:sy n="105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BB60B-8C6D-4F56-8C8D-ACCCDD0F5658}" type="datetimeFigureOut">
              <a:rPr lang="ru-RU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85478-41A7-4CCA-91F5-5AE61C2357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586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F467-A312-4BFC-8164-02AA10912476}" type="datetimeFigureOut">
              <a:rPr lang="ru-RU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A8AF-4F56-405C-A7B0-273AEDCCE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148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0D6EF-369E-40EC-BBEA-C9262C41FFDB}" type="datetimeFigureOut">
              <a:rPr lang="ru-RU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C812-A8A3-4E33-BAC3-9560DD28C0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787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картинки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71748-251A-443A-8589-62E74F32D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577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9732A-BA1C-4FC7-A26F-2A2D2C04B098}" type="datetimeFigureOut">
              <a:rPr lang="ru-RU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93655-36CE-4406-A121-7CE812D2E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180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3DF90-3EE3-409F-9F37-0C449E61C28C}" type="datetimeFigureOut">
              <a:rPr lang="ru-RU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79B0D-7515-44C9-B6C5-4E41C6CFB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739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481A-8CA2-41E7-A6A3-0C1CE4A3A9E0}" type="datetimeFigureOut">
              <a:rPr lang="ru-RU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6C807-29EC-43B0-BE68-B16A35D9F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48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70B5E-17AF-409A-BD34-2603045BF788}" type="datetimeFigureOut">
              <a:rPr lang="ru-RU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80F5C-23F5-4133-952D-0B8EDCB6E0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95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BD04D-CAEC-4CEA-B4B2-959B677D9C58}" type="datetimeFigureOut">
              <a:rPr lang="ru-RU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0B445-A699-4477-81AD-36EA1798C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708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9EFC6-AC4B-4990-9EE6-D53D361E553D}" type="datetimeFigureOut">
              <a:rPr lang="ru-RU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4484D-F98D-4879-9033-5F51847095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086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CF552-A9E8-4273-91E1-8130EF6F5764}" type="datetimeFigureOut">
              <a:rPr lang="ru-RU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52D72-7BEC-44BB-8492-6EE9816F98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95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2F3B9-7AA6-4838-B2EC-3F8C5E3F35C6}" type="datetimeFigureOut">
              <a:rPr lang="ru-RU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F7198-FF17-4495-AD75-D7C95400D6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354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B9078A-17DF-46B4-8993-90D8621E665C}" type="datetimeFigureOut">
              <a:rPr lang="ru-RU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3C425D-C1F8-455E-8AFB-97C3611A8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17" Type="http://schemas.openxmlformats.org/officeDocument/2006/relationships/image" Target="../media/image51.jpeg"/><Relationship Id="rId2" Type="http://schemas.openxmlformats.org/officeDocument/2006/relationships/image" Target="../media/image36.jpeg"/><Relationship Id="rId16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5" Type="http://schemas.openxmlformats.org/officeDocument/2006/relationships/image" Target="../media/image4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Relationship Id="rId1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53.wmf"/><Relationship Id="rId7" Type="http://schemas.openxmlformats.org/officeDocument/2006/relationships/slide" Target="slide18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gif"/><Relationship Id="rId5" Type="http://schemas.openxmlformats.org/officeDocument/2006/relationships/image" Target="../media/image54.wmf"/><Relationship Id="rId10" Type="http://schemas.openxmlformats.org/officeDocument/2006/relationships/image" Target="../media/image58.wmf"/><Relationship Id="rId4" Type="http://schemas.openxmlformats.org/officeDocument/2006/relationships/slide" Target="slide28.xml"/><Relationship Id="rId9" Type="http://schemas.openxmlformats.org/officeDocument/2006/relationships/image" Target="../media/image57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тьяна\Pictures\Мои рисунки\Фотошоп\+ школьные\! Рамки\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4652963"/>
            <a:ext cx="8208963" cy="13208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" pitchFamily="34" charset="-52"/>
              </a:rPr>
              <a:t>Качество образования –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" pitchFamily="34" charset="-52"/>
              </a:rPr>
              <a:t>это процесс постоянного совершенствования.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" pitchFamily="34" charset="-52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6013" y="1844675"/>
            <a:ext cx="6840537" cy="21605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" pitchFamily="34" charset="-52"/>
              </a:rPr>
              <a:t>«ПОВЫШЕНИЕ КАЧЕСТВА ОБРАЗОВАНИЯ </a:t>
            </a:r>
            <a:r>
              <a:rPr lang="ru-RU" sz="5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" pitchFamily="34" charset="-52"/>
              </a:rPr>
              <a:t>УЧАЩИХСЯ»</a:t>
            </a:r>
            <a:r>
              <a:rPr lang="ru-RU" sz="5800" b="1" dirty="0" smtClean="0">
                <a:solidFill>
                  <a:schemeClr val="accent2">
                    <a:lumMod val="50000"/>
                  </a:schemeClr>
                </a:solidFill>
                <a:latin typeface="a_Albionic" pitchFamily="34" charset="-52"/>
              </a:rPr>
              <a:t>  </a:t>
            </a:r>
            <a:endParaRPr lang="ru-RU" sz="6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5113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Презентации позволяют учителю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:</a:t>
            </a:r>
            <a:endParaRPr lang="ru-RU" sz="4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yarsky" pitchFamily="33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2276475"/>
            <a:ext cx="8229600" cy="3917950"/>
          </a:xfrm>
        </p:spPr>
        <p:txBody>
          <a:bodyPr rtlCol="0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 smtClean="0"/>
              <a:t>наглядно </a:t>
            </a:r>
            <a:r>
              <a:rPr lang="ru-RU" sz="2800" b="1" dirty="0"/>
              <a:t>представлять материал</a:t>
            </a:r>
            <a:r>
              <a:rPr lang="ru-RU" sz="2800" b="1" dirty="0" smtClean="0"/>
              <a:t>;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0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 smtClean="0"/>
              <a:t>интенсифицировать </a:t>
            </a:r>
            <a:r>
              <a:rPr lang="ru-RU" sz="2800" b="1" dirty="0"/>
              <a:t>процесс объяснения нового материала</a:t>
            </a:r>
            <a:r>
              <a:rPr lang="ru-RU" sz="2800" b="1" dirty="0" smtClean="0"/>
              <a:t>;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0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 smtClean="0"/>
              <a:t>регулировать </a:t>
            </a:r>
            <a:r>
              <a:rPr lang="ru-RU" sz="2800" b="1" dirty="0"/>
              <a:t>объем и скорость выводимой информации посредством анимации</a:t>
            </a:r>
            <a:r>
              <a:rPr lang="ru-RU" sz="2800" b="1" dirty="0" smtClean="0"/>
              <a:t>;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/>
              <a:t> </a:t>
            </a:r>
            <a:endParaRPr lang="ru-RU" sz="28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/>
              <a:t>повышать познавательную активность обучающихся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12292" name="Picture 3" descr="C:\Users\Татьяна\Pictures\Мои рисунки\Фотошоп\+ школьные\объекты\компьютер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3" y="4076700"/>
            <a:ext cx="2341562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6" name="Picture 4" descr="D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413" y="-457200"/>
            <a:ext cx="9753601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AG00370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3644900"/>
            <a:ext cx="3240088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WordArt 7"/>
          <p:cNvSpPr>
            <a:spLocks noChangeArrowheads="1" noChangeShapeType="1" noTextEdit="1"/>
          </p:cNvSpPr>
          <p:nvPr/>
        </p:nvSpPr>
        <p:spPr bwMode="auto">
          <a:xfrm>
            <a:off x="3203575" y="1484313"/>
            <a:ext cx="4679950" cy="1512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за_ц</a:t>
            </a:r>
          </a:p>
        </p:txBody>
      </p:sp>
      <p:sp>
        <p:nvSpPr>
          <p:cNvPr id="29704" name="Rectangle 8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250825" y="5157788"/>
            <a:ext cx="1258888" cy="1223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solidFill>
                  <a:srgbClr val="FF0066"/>
                </a:solidFill>
              </a:rPr>
              <a:t>е</a:t>
            </a:r>
          </a:p>
        </p:txBody>
      </p:sp>
      <p:sp>
        <p:nvSpPr>
          <p:cNvPr id="29705" name="Rectangle 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2051050" y="5157788"/>
            <a:ext cx="1258888" cy="1223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solidFill>
                  <a:srgbClr val="FF0066"/>
                </a:solidFill>
              </a:rPr>
              <a:t>я</a:t>
            </a:r>
          </a:p>
        </p:txBody>
      </p:sp>
      <p:sp>
        <p:nvSpPr>
          <p:cNvPr id="13321" name="WordArt 10"/>
          <p:cNvSpPr>
            <a:spLocks noChangeArrowheads="1" noChangeShapeType="1" noTextEdit="1"/>
          </p:cNvSpPr>
          <p:nvPr/>
        </p:nvSpPr>
        <p:spPr bwMode="auto">
          <a:xfrm>
            <a:off x="8893175" y="6308725"/>
            <a:ext cx="250825" cy="260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animBg="1"/>
      <p:bldP spid="29704" grpId="0" animBg="1"/>
      <p:bldP spid="2970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40" name="Picture 4" descr="D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AG00370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3644900"/>
            <a:ext cx="3240088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WordArt 7"/>
          <p:cNvSpPr>
            <a:spLocks noChangeArrowheads="1" noChangeShapeType="1" noTextEdit="1"/>
          </p:cNvSpPr>
          <p:nvPr/>
        </p:nvSpPr>
        <p:spPr bwMode="auto">
          <a:xfrm>
            <a:off x="3276600" y="1412875"/>
            <a:ext cx="4319588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за_ц</a:t>
            </a:r>
          </a:p>
        </p:txBody>
      </p:sp>
      <p:sp>
        <p:nvSpPr>
          <p:cNvPr id="14343" name="WordArt 9"/>
          <p:cNvSpPr>
            <a:spLocks noChangeArrowheads="1" noChangeShapeType="1" noTextEdit="1"/>
          </p:cNvSpPr>
          <p:nvPr/>
        </p:nvSpPr>
        <p:spPr bwMode="auto">
          <a:xfrm>
            <a:off x="5435600" y="1484313"/>
            <a:ext cx="922338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я</a:t>
            </a:r>
          </a:p>
        </p:txBody>
      </p:sp>
      <p:sp>
        <p:nvSpPr>
          <p:cNvPr id="14344" name="Line 10"/>
          <p:cNvSpPr>
            <a:spLocks noChangeShapeType="1"/>
          </p:cNvSpPr>
          <p:nvPr/>
        </p:nvSpPr>
        <p:spPr bwMode="auto">
          <a:xfrm flipH="1">
            <a:off x="4932363" y="692150"/>
            <a:ext cx="215900" cy="431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5" name="AutoShape 1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534150"/>
            <a:ext cx="971550" cy="6477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0732" name="Picture 12" descr="J007619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700213"/>
            <a:ext cx="143986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Picture 13" descr="J007619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3933825"/>
            <a:ext cx="143986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Picture 14" descr="J007619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4138" y="333375"/>
            <a:ext cx="143986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Татьяна\Documents\Фото\Школа\2008 - 2012\3 класс\Работа с компьютером\IMG_13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5400675" cy="404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C:\Users\Татьяна\Documents\Фото\Школа\2008 - 2012\3 класс\Работа с компьютером\IMG_13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2349500"/>
            <a:ext cx="5821362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7" descr="C:\Users\Татьяна\Pictures\Мои рисунки\Фотошоп\+ школьные\объекты\прописи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4532313"/>
            <a:ext cx="1966913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smtClean="0">
                <a:solidFill>
                  <a:srgbClr val="FF0000"/>
                </a:solidFill>
              </a:rPr>
              <a:t>ДЯТЕЛ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Общеславянское слово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дятел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является производным от той же основы, что и слово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долбить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Следовательно, название птице  дано по характерному для нее действию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Дятел жил в дупле пустом,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Дуб долбил, как долотом!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Почему дятла сравнивают с настойчивым и докучливым человеком?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6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600" dirty="0"/>
          </a:p>
        </p:txBody>
      </p:sp>
      <p:pic>
        <p:nvPicPr>
          <p:cNvPr id="8199" name="Picture 7" descr="All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484313"/>
            <a:ext cx="3427413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6"/>
          <p:cNvGrpSpPr>
            <a:grpSpLocks/>
          </p:cNvGrpSpPr>
          <p:nvPr/>
        </p:nvGrpSpPr>
        <p:grpSpPr bwMode="auto">
          <a:xfrm>
            <a:off x="0" y="0"/>
            <a:ext cx="9144000" cy="6911975"/>
            <a:chOff x="0" y="-17"/>
            <a:chExt cx="5760" cy="4354"/>
          </a:xfrm>
        </p:grpSpPr>
        <p:sp>
          <p:nvSpPr>
            <p:cNvPr id="17415" name="Rectangle 7"/>
            <p:cNvSpPr>
              <a:spLocks noChangeArrowheads="1"/>
            </p:cNvSpPr>
            <p:nvPr/>
          </p:nvSpPr>
          <p:spPr bwMode="auto">
            <a:xfrm>
              <a:off x="0" y="-17"/>
              <a:ext cx="5760" cy="145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16" name="Rectangle 8"/>
            <p:cNvSpPr>
              <a:spLocks noChangeArrowheads="1"/>
            </p:cNvSpPr>
            <p:nvPr/>
          </p:nvSpPr>
          <p:spPr bwMode="auto">
            <a:xfrm>
              <a:off x="0" y="1443"/>
              <a:ext cx="5760" cy="143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7417" name="Rectangle 9"/>
            <p:cNvSpPr>
              <a:spLocks noChangeArrowheads="1"/>
            </p:cNvSpPr>
            <p:nvPr/>
          </p:nvSpPr>
          <p:spPr bwMode="auto">
            <a:xfrm>
              <a:off x="0" y="2886"/>
              <a:ext cx="5760" cy="1451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  <p:sp>
        <p:nvSpPr>
          <p:cNvPr id="198658" name="Rectangle 2" descr="Коричневый мрамор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762000"/>
            <a:ext cx="4640262" cy="5943600"/>
          </a:xfrm>
          <a:blipFill dpi="0" rotWithShape="0">
            <a:blip r:embed="rId2"/>
            <a:srcRect/>
            <a:tile tx="0" ty="0" sx="100000" sy="100000" flip="none" algn="tl"/>
          </a:blipFill>
          <a:ln w="762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rgbClr val="FFFF00"/>
                </a:solidFill>
              </a:rPr>
              <a:t>	Огромный урон наноси-ли французам партизан-ские отряды. Инициатором партизанс-кого движения стал полковник Д. Давыдов, получивший на это согласие  М. Кутузова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rgbClr val="FFFF00"/>
                </a:solidFill>
              </a:rPr>
              <a:t>	еще до Бородинского сражения.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rgbClr val="FFFF00"/>
                </a:solidFill>
              </a:rPr>
              <a:t>	Вскоре на занятых врагом  территориях начали возникать отряды из числа местных жителей. 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087438" y="5943600"/>
            <a:ext cx="2405062" cy="533400"/>
          </a:xfrm>
          <a:prstGeom prst="rect">
            <a:avLst/>
          </a:prstGeom>
          <a:solidFill>
            <a:srgbClr val="FFCCFF"/>
          </a:solidFill>
          <a:ln w="7620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400" b="1">
                <a:latin typeface="Times New Roman" pitchFamily="18" charset="0"/>
              </a:rPr>
              <a:t>Денис Давыдов</a:t>
            </a:r>
          </a:p>
        </p:txBody>
      </p:sp>
      <p:pic>
        <p:nvPicPr>
          <p:cNvPr id="17413" name="Picture 5" descr="давыд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3386138" cy="4572000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8667" name="WordArt 11"/>
          <p:cNvSpPr>
            <a:spLocks noChangeArrowheads="1" noChangeShapeType="1" noTextEdit="1"/>
          </p:cNvSpPr>
          <p:nvPr/>
        </p:nvSpPr>
        <p:spPr bwMode="auto">
          <a:xfrm>
            <a:off x="1403350" y="44450"/>
            <a:ext cx="63373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3300"/>
                    </a:gs>
                  </a:gsLst>
                  <a:lin ang="5400000" scaled="1"/>
                </a:gradFill>
                <a:latin typeface="Comic Sans MS"/>
              </a:rPr>
              <a:t>Изгнание франзузов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86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865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865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8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8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8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8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8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8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8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8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8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8" grpId="0" build="p" animBg="1"/>
      <p:bldP spid="19866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4649788" y="1420813"/>
            <a:ext cx="571500" cy="571500"/>
          </a:xfrm>
          <a:prstGeom prst="rect">
            <a:avLst/>
          </a:prstGeom>
          <a:solidFill>
            <a:srgbClr val="FFFFFF">
              <a:alpha val="98822"/>
            </a:srgbClr>
          </a:solidFill>
          <a:ln w="571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2800">
              <a:solidFill>
                <a:srgbClr val="004C00"/>
              </a:solidFill>
            </a:endParaRP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6364288" y="4321175"/>
            <a:ext cx="571500" cy="571500"/>
          </a:xfrm>
          <a:prstGeom prst="rect">
            <a:avLst/>
          </a:prstGeom>
          <a:solidFill>
            <a:srgbClr val="FFFFFF">
              <a:alpha val="98822"/>
            </a:srgbClr>
          </a:solidFill>
          <a:ln w="571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2800">
              <a:solidFill>
                <a:srgbClr val="004C00"/>
              </a:solidFill>
            </a:endParaRPr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6364288" y="3749675"/>
            <a:ext cx="571500" cy="571500"/>
          </a:xfrm>
          <a:prstGeom prst="rect">
            <a:avLst/>
          </a:prstGeom>
          <a:solidFill>
            <a:srgbClr val="FFFFFF">
              <a:alpha val="98822"/>
            </a:srgbClr>
          </a:solidFill>
          <a:ln w="571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2800">
              <a:solidFill>
                <a:srgbClr val="004C00"/>
              </a:solidFill>
            </a:endParaRPr>
          </a:p>
        </p:txBody>
      </p:sp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6364288" y="3178175"/>
            <a:ext cx="571500" cy="571500"/>
          </a:xfrm>
          <a:prstGeom prst="rect">
            <a:avLst/>
          </a:prstGeom>
          <a:solidFill>
            <a:srgbClr val="FFFFFF">
              <a:alpha val="98822"/>
            </a:srgbClr>
          </a:solidFill>
          <a:ln w="571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2800">
              <a:solidFill>
                <a:srgbClr val="004C00"/>
              </a:solidFill>
            </a:endParaRPr>
          </a:p>
        </p:txBody>
      </p:sp>
      <p:sp>
        <p:nvSpPr>
          <p:cNvPr id="18438" name="Rectangle 8"/>
          <p:cNvSpPr>
            <a:spLocks noChangeArrowheads="1"/>
          </p:cNvSpPr>
          <p:nvPr/>
        </p:nvSpPr>
        <p:spPr bwMode="auto">
          <a:xfrm>
            <a:off x="6364288" y="2606675"/>
            <a:ext cx="571500" cy="571500"/>
          </a:xfrm>
          <a:prstGeom prst="rect">
            <a:avLst/>
          </a:prstGeom>
          <a:solidFill>
            <a:srgbClr val="FFC000">
              <a:alpha val="98822"/>
            </a:srgbClr>
          </a:solidFill>
          <a:ln w="571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8439" name="Rectangle 9"/>
          <p:cNvSpPr>
            <a:spLocks noChangeArrowheads="1"/>
          </p:cNvSpPr>
          <p:nvPr/>
        </p:nvSpPr>
        <p:spPr bwMode="auto">
          <a:xfrm>
            <a:off x="6364288" y="2035175"/>
            <a:ext cx="571500" cy="571500"/>
          </a:xfrm>
          <a:prstGeom prst="rect">
            <a:avLst/>
          </a:prstGeom>
          <a:solidFill>
            <a:srgbClr val="FFFFFF">
              <a:alpha val="98822"/>
            </a:srgbClr>
          </a:solidFill>
          <a:ln w="571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2800" b="1">
              <a:solidFill>
                <a:srgbClr val="004C00"/>
              </a:solidFill>
            </a:endParaRPr>
          </a:p>
        </p:txBody>
      </p:sp>
      <p:sp>
        <p:nvSpPr>
          <p:cNvPr id="18440" name="Rectangle 10"/>
          <p:cNvSpPr>
            <a:spLocks noChangeArrowheads="1"/>
          </p:cNvSpPr>
          <p:nvPr/>
        </p:nvSpPr>
        <p:spPr bwMode="auto">
          <a:xfrm>
            <a:off x="4649788" y="4892675"/>
            <a:ext cx="571500" cy="571500"/>
          </a:xfrm>
          <a:prstGeom prst="rect">
            <a:avLst/>
          </a:prstGeom>
          <a:solidFill>
            <a:srgbClr val="FFFFFF">
              <a:alpha val="98822"/>
            </a:srgbClr>
          </a:solidFill>
          <a:ln w="571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2800">
              <a:solidFill>
                <a:srgbClr val="004C00"/>
              </a:solidFill>
            </a:endParaRPr>
          </a:p>
        </p:txBody>
      </p:sp>
      <p:sp>
        <p:nvSpPr>
          <p:cNvPr id="18441" name="Rectangle 11"/>
          <p:cNvSpPr>
            <a:spLocks noChangeArrowheads="1"/>
          </p:cNvSpPr>
          <p:nvPr/>
        </p:nvSpPr>
        <p:spPr bwMode="auto">
          <a:xfrm>
            <a:off x="5792788" y="4321175"/>
            <a:ext cx="571500" cy="571500"/>
          </a:xfrm>
          <a:prstGeom prst="rect">
            <a:avLst/>
          </a:prstGeom>
          <a:solidFill>
            <a:srgbClr val="FFFFFF">
              <a:alpha val="98822"/>
            </a:srgbClr>
          </a:solidFill>
          <a:ln w="571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2800">
              <a:solidFill>
                <a:srgbClr val="004C00"/>
              </a:solidFill>
            </a:endParaRPr>
          </a:p>
        </p:txBody>
      </p:sp>
      <p:sp>
        <p:nvSpPr>
          <p:cNvPr id="18442" name="Rectangle 12"/>
          <p:cNvSpPr>
            <a:spLocks noChangeArrowheads="1"/>
          </p:cNvSpPr>
          <p:nvPr/>
        </p:nvSpPr>
        <p:spPr bwMode="auto">
          <a:xfrm>
            <a:off x="5792788" y="3749675"/>
            <a:ext cx="571500" cy="571500"/>
          </a:xfrm>
          <a:prstGeom prst="rect">
            <a:avLst/>
          </a:prstGeom>
          <a:solidFill>
            <a:srgbClr val="FFFFFF">
              <a:alpha val="98822"/>
            </a:srgbClr>
          </a:solidFill>
          <a:ln w="571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2800">
              <a:solidFill>
                <a:srgbClr val="004C00"/>
              </a:solidFill>
            </a:endParaRPr>
          </a:p>
        </p:txBody>
      </p:sp>
      <p:sp>
        <p:nvSpPr>
          <p:cNvPr id="18443" name="Rectangle 13"/>
          <p:cNvSpPr>
            <a:spLocks noChangeArrowheads="1"/>
          </p:cNvSpPr>
          <p:nvPr/>
        </p:nvSpPr>
        <p:spPr bwMode="auto">
          <a:xfrm>
            <a:off x="5792788" y="3178175"/>
            <a:ext cx="571500" cy="571500"/>
          </a:xfrm>
          <a:prstGeom prst="rect">
            <a:avLst/>
          </a:prstGeom>
          <a:solidFill>
            <a:srgbClr val="FFFFFF">
              <a:alpha val="98822"/>
            </a:srgbClr>
          </a:solidFill>
          <a:ln w="571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2800">
              <a:solidFill>
                <a:srgbClr val="004C00"/>
              </a:solidFill>
            </a:endParaRPr>
          </a:p>
        </p:txBody>
      </p:sp>
      <p:sp>
        <p:nvSpPr>
          <p:cNvPr id="18444" name="Rectangle 14"/>
          <p:cNvSpPr>
            <a:spLocks noChangeArrowheads="1"/>
          </p:cNvSpPr>
          <p:nvPr/>
        </p:nvSpPr>
        <p:spPr bwMode="auto">
          <a:xfrm>
            <a:off x="5792788" y="2606675"/>
            <a:ext cx="571500" cy="571500"/>
          </a:xfrm>
          <a:prstGeom prst="rect">
            <a:avLst/>
          </a:prstGeom>
          <a:solidFill>
            <a:srgbClr val="FFC000">
              <a:alpha val="98822"/>
            </a:srgbClr>
          </a:solidFill>
          <a:ln w="571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8445" name="Rectangle 15"/>
          <p:cNvSpPr>
            <a:spLocks noChangeArrowheads="1"/>
          </p:cNvSpPr>
          <p:nvPr/>
        </p:nvSpPr>
        <p:spPr bwMode="auto">
          <a:xfrm>
            <a:off x="5792788" y="2035175"/>
            <a:ext cx="571500" cy="571500"/>
          </a:xfrm>
          <a:prstGeom prst="rect">
            <a:avLst/>
          </a:prstGeom>
          <a:solidFill>
            <a:srgbClr val="FFFFFF">
              <a:alpha val="98822"/>
            </a:srgbClr>
          </a:solidFill>
          <a:ln w="571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2800" b="1">
              <a:solidFill>
                <a:srgbClr val="004C00"/>
              </a:solidFill>
            </a:endParaRPr>
          </a:p>
        </p:txBody>
      </p:sp>
      <p:sp>
        <p:nvSpPr>
          <p:cNvPr id="18446" name="Rectangle 16"/>
          <p:cNvSpPr>
            <a:spLocks noChangeArrowheads="1"/>
          </p:cNvSpPr>
          <p:nvPr/>
        </p:nvSpPr>
        <p:spPr bwMode="auto">
          <a:xfrm>
            <a:off x="5792788" y="1463675"/>
            <a:ext cx="571500" cy="571500"/>
          </a:xfrm>
          <a:prstGeom prst="rect">
            <a:avLst/>
          </a:prstGeom>
          <a:solidFill>
            <a:srgbClr val="FFFFFF">
              <a:alpha val="98822"/>
            </a:srgbClr>
          </a:solidFill>
          <a:ln w="571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2800">
              <a:solidFill>
                <a:srgbClr val="004C00"/>
              </a:solidFill>
            </a:endParaRPr>
          </a:p>
        </p:txBody>
      </p:sp>
      <p:sp>
        <p:nvSpPr>
          <p:cNvPr id="18447" name="Rectangle 17"/>
          <p:cNvSpPr>
            <a:spLocks noChangeArrowheads="1"/>
          </p:cNvSpPr>
          <p:nvPr/>
        </p:nvSpPr>
        <p:spPr bwMode="auto">
          <a:xfrm>
            <a:off x="5792788" y="892175"/>
            <a:ext cx="571500" cy="571500"/>
          </a:xfrm>
          <a:prstGeom prst="rect">
            <a:avLst/>
          </a:prstGeom>
          <a:solidFill>
            <a:srgbClr val="FFFFFF">
              <a:alpha val="98822"/>
            </a:srgbClr>
          </a:solidFill>
          <a:ln w="571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2800">
              <a:solidFill>
                <a:srgbClr val="004C00"/>
              </a:solidFill>
            </a:endParaRPr>
          </a:p>
        </p:txBody>
      </p:sp>
      <p:sp>
        <p:nvSpPr>
          <p:cNvPr id="18448" name="Rectangle 18"/>
          <p:cNvSpPr>
            <a:spLocks noChangeArrowheads="1"/>
          </p:cNvSpPr>
          <p:nvPr/>
        </p:nvSpPr>
        <p:spPr bwMode="auto">
          <a:xfrm>
            <a:off x="4649788" y="892175"/>
            <a:ext cx="571500" cy="571500"/>
          </a:xfrm>
          <a:prstGeom prst="rect">
            <a:avLst/>
          </a:prstGeom>
          <a:solidFill>
            <a:srgbClr val="FFFFFF">
              <a:alpha val="98822"/>
            </a:srgbClr>
          </a:solidFill>
          <a:ln w="571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8449" name="Rectangle 19"/>
          <p:cNvSpPr>
            <a:spLocks noChangeArrowheads="1"/>
          </p:cNvSpPr>
          <p:nvPr/>
        </p:nvSpPr>
        <p:spPr bwMode="auto">
          <a:xfrm>
            <a:off x="4649788" y="2035175"/>
            <a:ext cx="571500" cy="571500"/>
          </a:xfrm>
          <a:prstGeom prst="rect">
            <a:avLst/>
          </a:prstGeom>
          <a:solidFill>
            <a:srgbClr val="FFFFFF">
              <a:alpha val="98822"/>
            </a:srgbClr>
          </a:solidFill>
          <a:ln w="571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2800">
              <a:solidFill>
                <a:srgbClr val="004C00"/>
              </a:solidFill>
            </a:endParaRPr>
          </a:p>
        </p:txBody>
      </p:sp>
      <p:sp>
        <p:nvSpPr>
          <p:cNvPr id="18450" name="Rectangle 21"/>
          <p:cNvSpPr>
            <a:spLocks noChangeArrowheads="1"/>
          </p:cNvSpPr>
          <p:nvPr/>
        </p:nvSpPr>
        <p:spPr bwMode="auto">
          <a:xfrm>
            <a:off x="4649788" y="2606675"/>
            <a:ext cx="571500" cy="571500"/>
          </a:xfrm>
          <a:prstGeom prst="rect">
            <a:avLst/>
          </a:prstGeom>
          <a:solidFill>
            <a:srgbClr val="FFC000">
              <a:alpha val="98822"/>
            </a:srgbClr>
          </a:solidFill>
          <a:ln w="571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8451" name="Rectangle 22"/>
          <p:cNvSpPr>
            <a:spLocks noChangeArrowheads="1"/>
          </p:cNvSpPr>
          <p:nvPr/>
        </p:nvSpPr>
        <p:spPr bwMode="auto">
          <a:xfrm>
            <a:off x="5221288" y="2606675"/>
            <a:ext cx="571500" cy="571500"/>
          </a:xfrm>
          <a:prstGeom prst="rect">
            <a:avLst/>
          </a:prstGeom>
          <a:solidFill>
            <a:srgbClr val="FFC000">
              <a:alpha val="98822"/>
            </a:srgbClr>
          </a:solidFill>
          <a:ln w="571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8452" name="Rectangle 23"/>
          <p:cNvSpPr>
            <a:spLocks noChangeArrowheads="1"/>
          </p:cNvSpPr>
          <p:nvPr/>
        </p:nvSpPr>
        <p:spPr bwMode="auto">
          <a:xfrm>
            <a:off x="5221288" y="2035175"/>
            <a:ext cx="571500" cy="571500"/>
          </a:xfrm>
          <a:prstGeom prst="rect">
            <a:avLst/>
          </a:prstGeom>
          <a:solidFill>
            <a:srgbClr val="FFFFFF">
              <a:alpha val="98822"/>
            </a:srgbClr>
          </a:solidFill>
          <a:ln w="571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2800">
              <a:solidFill>
                <a:srgbClr val="004C00"/>
              </a:solidFill>
            </a:endParaRPr>
          </a:p>
        </p:txBody>
      </p:sp>
      <p:sp>
        <p:nvSpPr>
          <p:cNvPr id="18453" name="Rectangle 24"/>
          <p:cNvSpPr>
            <a:spLocks noChangeArrowheads="1"/>
          </p:cNvSpPr>
          <p:nvPr/>
        </p:nvSpPr>
        <p:spPr bwMode="auto">
          <a:xfrm>
            <a:off x="5221288" y="1454150"/>
            <a:ext cx="571500" cy="571500"/>
          </a:xfrm>
          <a:prstGeom prst="rect">
            <a:avLst/>
          </a:prstGeom>
          <a:solidFill>
            <a:srgbClr val="FFFFFF">
              <a:alpha val="98822"/>
            </a:srgbClr>
          </a:solidFill>
          <a:ln w="571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/>
          <a:p>
            <a:endParaRPr lang="ru-RU" sz="2800" b="1">
              <a:solidFill>
                <a:srgbClr val="004C00"/>
              </a:solidFill>
            </a:endParaRPr>
          </a:p>
        </p:txBody>
      </p:sp>
      <p:sp>
        <p:nvSpPr>
          <p:cNvPr id="18454" name="Rectangle 25"/>
          <p:cNvSpPr>
            <a:spLocks noChangeArrowheads="1"/>
          </p:cNvSpPr>
          <p:nvPr/>
        </p:nvSpPr>
        <p:spPr bwMode="auto">
          <a:xfrm>
            <a:off x="4078288" y="3749675"/>
            <a:ext cx="571500" cy="571500"/>
          </a:xfrm>
          <a:prstGeom prst="rect">
            <a:avLst/>
          </a:prstGeom>
          <a:solidFill>
            <a:srgbClr val="FFFFFF">
              <a:alpha val="98822"/>
            </a:srgbClr>
          </a:solidFill>
          <a:ln w="571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2800">
              <a:solidFill>
                <a:srgbClr val="004C00"/>
              </a:solidFill>
            </a:endParaRPr>
          </a:p>
        </p:txBody>
      </p:sp>
      <p:sp>
        <p:nvSpPr>
          <p:cNvPr id="18455" name="Rectangle 26"/>
          <p:cNvSpPr>
            <a:spLocks noChangeArrowheads="1"/>
          </p:cNvSpPr>
          <p:nvPr/>
        </p:nvSpPr>
        <p:spPr bwMode="auto">
          <a:xfrm>
            <a:off x="4068763" y="3182938"/>
            <a:ext cx="571500" cy="571500"/>
          </a:xfrm>
          <a:prstGeom prst="rect">
            <a:avLst/>
          </a:prstGeom>
          <a:solidFill>
            <a:srgbClr val="FFFFFF">
              <a:alpha val="98822"/>
            </a:srgbClr>
          </a:solidFill>
          <a:ln w="571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2800" b="1">
              <a:solidFill>
                <a:srgbClr val="004C00"/>
              </a:solidFill>
            </a:endParaRPr>
          </a:p>
        </p:txBody>
      </p:sp>
      <p:sp>
        <p:nvSpPr>
          <p:cNvPr id="18456" name="Rectangle 27"/>
          <p:cNvSpPr>
            <a:spLocks noChangeArrowheads="1"/>
          </p:cNvSpPr>
          <p:nvPr/>
        </p:nvSpPr>
        <p:spPr bwMode="auto">
          <a:xfrm>
            <a:off x="3506788" y="4321175"/>
            <a:ext cx="571500" cy="571500"/>
          </a:xfrm>
          <a:prstGeom prst="rect">
            <a:avLst/>
          </a:prstGeom>
          <a:solidFill>
            <a:srgbClr val="FFFFFF">
              <a:alpha val="98822"/>
            </a:srgbClr>
          </a:solidFill>
          <a:ln w="571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8457" name="Rectangle 28"/>
          <p:cNvSpPr>
            <a:spLocks noChangeArrowheads="1"/>
          </p:cNvSpPr>
          <p:nvPr/>
        </p:nvSpPr>
        <p:spPr bwMode="auto">
          <a:xfrm>
            <a:off x="3506788" y="3749675"/>
            <a:ext cx="571500" cy="571500"/>
          </a:xfrm>
          <a:prstGeom prst="rect">
            <a:avLst/>
          </a:prstGeom>
          <a:solidFill>
            <a:srgbClr val="FFFFFF">
              <a:alpha val="98822"/>
            </a:srgbClr>
          </a:solidFill>
          <a:ln w="571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8458" name="Rectangle 29"/>
          <p:cNvSpPr>
            <a:spLocks noChangeArrowheads="1"/>
          </p:cNvSpPr>
          <p:nvPr/>
        </p:nvSpPr>
        <p:spPr bwMode="auto">
          <a:xfrm>
            <a:off x="3506788" y="3178175"/>
            <a:ext cx="571500" cy="571500"/>
          </a:xfrm>
          <a:prstGeom prst="rect">
            <a:avLst/>
          </a:prstGeom>
          <a:solidFill>
            <a:srgbClr val="FFFFFF">
              <a:alpha val="98822"/>
            </a:srgbClr>
          </a:solidFill>
          <a:ln w="571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8459" name="Rectangle 30"/>
          <p:cNvSpPr>
            <a:spLocks noChangeArrowheads="1"/>
          </p:cNvSpPr>
          <p:nvPr/>
        </p:nvSpPr>
        <p:spPr bwMode="auto">
          <a:xfrm>
            <a:off x="3506788" y="892175"/>
            <a:ext cx="571500" cy="571500"/>
          </a:xfrm>
          <a:prstGeom prst="rect">
            <a:avLst/>
          </a:prstGeom>
          <a:solidFill>
            <a:srgbClr val="FFFFFF">
              <a:alpha val="98822"/>
            </a:srgbClr>
          </a:solidFill>
          <a:ln w="571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8460" name="Rectangle 31"/>
          <p:cNvSpPr>
            <a:spLocks noChangeArrowheads="1"/>
          </p:cNvSpPr>
          <p:nvPr/>
        </p:nvSpPr>
        <p:spPr bwMode="auto">
          <a:xfrm>
            <a:off x="3506788" y="1463675"/>
            <a:ext cx="571500" cy="571500"/>
          </a:xfrm>
          <a:prstGeom prst="rect">
            <a:avLst/>
          </a:prstGeom>
          <a:solidFill>
            <a:srgbClr val="FFFFFF">
              <a:alpha val="98822"/>
            </a:srgbClr>
          </a:solidFill>
          <a:ln w="571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8461" name="Rectangle 32"/>
          <p:cNvSpPr>
            <a:spLocks noChangeArrowheads="1"/>
          </p:cNvSpPr>
          <p:nvPr/>
        </p:nvSpPr>
        <p:spPr bwMode="auto">
          <a:xfrm>
            <a:off x="3506788" y="2035175"/>
            <a:ext cx="571500" cy="571500"/>
          </a:xfrm>
          <a:prstGeom prst="rect">
            <a:avLst/>
          </a:prstGeom>
          <a:solidFill>
            <a:srgbClr val="FFFFFF">
              <a:alpha val="98822"/>
            </a:srgbClr>
          </a:solidFill>
          <a:ln w="571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8462" name="Rectangle 33"/>
          <p:cNvSpPr>
            <a:spLocks noChangeArrowheads="1"/>
          </p:cNvSpPr>
          <p:nvPr/>
        </p:nvSpPr>
        <p:spPr bwMode="auto">
          <a:xfrm>
            <a:off x="4068763" y="2030413"/>
            <a:ext cx="571500" cy="571500"/>
          </a:xfrm>
          <a:prstGeom prst="rect">
            <a:avLst/>
          </a:prstGeom>
          <a:solidFill>
            <a:srgbClr val="FFFFFF">
              <a:alpha val="98822"/>
            </a:srgbClr>
          </a:solidFill>
          <a:ln w="571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18463" name="Rectangle 34"/>
          <p:cNvSpPr>
            <a:spLocks noChangeArrowheads="1"/>
          </p:cNvSpPr>
          <p:nvPr/>
        </p:nvSpPr>
        <p:spPr bwMode="auto">
          <a:xfrm>
            <a:off x="3506788" y="2606675"/>
            <a:ext cx="571500" cy="571500"/>
          </a:xfrm>
          <a:prstGeom prst="rect">
            <a:avLst/>
          </a:prstGeom>
          <a:solidFill>
            <a:srgbClr val="FFC000">
              <a:alpha val="98822"/>
            </a:srgbClr>
          </a:solidFill>
          <a:ln w="571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8464" name="Rectangle 35"/>
          <p:cNvSpPr>
            <a:spLocks noChangeArrowheads="1"/>
          </p:cNvSpPr>
          <p:nvPr/>
        </p:nvSpPr>
        <p:spPr bwMode="auto">
          <a:xfrm>
            <a:off x="4649788" y="3749675"/>
            <a:ext cx="571500" cy="571500"/>
          </a:xfrm>
          <a:prstGeom prst="rect">
            <a:avLst/>
          </a:prstGeom>
          <a:solidFill>
            <a:srgbClr val="FFFFFF">
              <a:alpha val="98822"/>
            </a:srgbClr>
          </a:solidFill>
          <a:ln w="571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2800">
              <a:solidFill>
                <a:srgbClr val="004C00"/>
              </a:solidFill>
            </a:endParaRPr>
          </a:p>
        </p:txBody>
      </p:sp>
      <p:sp>
        <p:nvSpPr>
          <p:cNvPr id="18465" name="Rectangle 36"/>
          <p:cNvSpPr>
            <a:spLocks noChangeArrowheads="1"/>
          </p:cNvSpPr>
          <p:nvPr/>
        </p:nvSpPr>
        <p:spPr bwMode="auto">
          <a:xfrm>
            <a:off x="5792788" y="4892675"/>
            <a:ext cx="571500" cy="571500"/>
          </a:xfrm>
          <a:prstGeom prst="rect">
            <a:avLst/>
          </a:prstGeom>
          <a:solidFill>
            <a:srgbClr val="FFFFFF">
              <a:alpha val="98822"/>
            </a:srgbClr>
          </a:solidFill>
          <a:ln w="571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2800">
              <a:solidFill>
                <a:srgbClr val="004C00"/>
              </a:solidFill>
            </a:endParaRPr>
          </a:p>
        </p:txBody>
      </p:sp>
      <p:sp>
        <p:nvSpPr>
          <p:cNvPr id="18466" name="Rectangle 37"/>
          <p:cNvSpPr>
            <a:spLocks noChangeArrowheads="1"/>
          </p:cNvSpPr>
          <p:nvPr/>
        </p:nvSpPr>
        <p:spPr bwMode="auto">
          <a:xfrm>
            <a:off x="4649788" y="4321175"/>
            <a:ext cx="571500" cy="571500"/>
          </a:xfrm>
          <a:prstGeom prst="rect">
            <a:avLst/>
          </a:prstGeom>
          <a:solidFill>
            <a:srgbClr val="FFFFFF">
              <a:alpha val="98822"/>
            </a:srgbClr>
          </a:solidFill>
          <a:ln w="571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2800">
              <a:solidFill>
                <a:srgbClr val="004C00"/>
              </a:solidFill>
            </a:endParaRPr>
          </a:p>
        </p:txBody>
      </p:sp>
      <p:sp>
        <p:nvSpPr>
          <p:cNvPr id="18467" name="Rectangle 38"/>
          <p:cNvSpPr>
            <a:spLocks noChangeArrowheads="1"/>
          </p:cNvSpPr>
          <p:nvPr/>
        </p:nvSpPr>
        <p:spPr bwMode="auto">
          <a:xfrm>
            <a:off x="4078288" y="4321175"/>
            <a:ext cx="571500" cy="571500"/>
          </a:xfrm>
          <a:prstGeom prst="rect">
            <a:avLst/>
          </a:prstGeom>
          <a:solidFill>
            <a:srgbClr val="FFFFFF">
              <a:alpha val="98822"/>
            </a:srgbClr>
          </a:solidFill>
          <a:ln w="571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2800">
              <a:solidFill>
                <a:srgbClr val="004C00"/>
              </a:solidFill>
            </a:endParaRPr>
          </a:p>
        </p:txBody>
      </p:sp>
      <p:sp>
        <p:nvSpPr>
          <p:cNvPr id="18468" name="Rectangle 39"/>
          <p:cNvSpPr>
            <a:spLocks noChangeArrowheads="1"/>
          </p:cNvSpPr>
          <p:nvPr/>
        </p:nvSpPr>
        <p:spPr bwMode="auto">
          <a:xfrm>
            <a:off x="5221288" y="3178175"/>
            <a:ext cx="571500" cy="571500"/>
          </a:xfrm>
          <a:prstGeom prst="rect">
            <a:avLst/>
          </a:prstGeom>
          <a:solidFill>
            <a:srgbClr val="FFFFFF">
              <a:alpha val="98822"/>
            </a:srgbClr>
          </a:solidFill>
          <a:ln w="571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2800">
              <a:solidFill>
                <a:srgbClr val="004C00"/>
              </a:solidFill>
            </a:endParaRPr>
          </a:p>
        </p:txBody>
      </p:sp>
      <p:sp>
        <p:nvSpPr>
          <p:cNvPr id="18469" name="Rectangle 40"/>
          <p:cNvSpPr>
            <a:spLocks noChangeArrowheads="1"/>
          </p:cNvSpPr>
          <p:nvPr/>
        </p:nvSpPr>
        <p:spPr bwMode="auto">
          <a:xfrm>
            <a:off x="4649788" y="3178175"/>
            <a:ext cx="571500" cy="571500"/>
          </a:xfrm>
          <a:prstGeom prst="rect">
            <a:avLst/>
          </a:prstGeom>
          <a:solidFill>
            <a:srgbClr val="FFFFFF">
              <a:alpha val="98822"/>
            </a:srgbClr>
          </a:solidFill>
          <a:ln w="571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2800">
              <a:solidFill>
                <a:srgbClr val="004C00"/>
              </a:solidFill>
            </a:endParaRPr>
          </a:p>
        </p:txBody>
      </p:sp>
      <p:sp>
        <p:nvSpPr>
          <p:cNvPr id="20521" name="Text Box 41"/>
          <p:cNvSpPr txBox="1">
            <a:spLocks noChangeArrowheads="1"/>
          </p:cNvSpPr>
          <p:nvPr/>
        </p:nvSpPr>
        <p:spPr bwMode="auto">
          <a:xfrm>
            <a:off x="3492500" y="879475"/>
            <a:ext cx="288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latin typeface="Arial" charset="0"/>
              </a:rPr>
              <a:t>1</a:t>
            </a:r>
          </a:p>
        </p:txBody>
      </p:sp>
      <p:sp>
        <p:nvSpPr>
          <p:cNvPr id="20522" name="Text Box 42"/>
          <p:cNvSpPr txBox="1">
            <a:spLocks noChangeArrowheads="1"/>
          </p:cNvSpPr>
          <p:nvPr/>
        </p:nvSpPr>
        <p:spPr bwMode="auto">
          <a:xfrm>
            <a:off x="3635375" y="950913"/>
            <a:ext cx="576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>
                <a:solidFill>
                  <a:srgbClr val="004C00"/>
                </a:solidFill>
                <a:latin typeface="Arial" charset="0"/>
              </a:rPr>
              <a:t>А</a:t>
            </a:r>
          </a:p>
        </p:txBody>
      </p:sp>
      <p:sp>
        <p:nvSpPr>
          <p:cNvPr id="20523" name="Text Box 43"/>
          <p:cNvSpPr txBox="1">
            <a:spLocks noChangeArrowheads="1"/>
          </p:cNvSpPr>
          <p:nvPr/>
        </p:nvSpPr>
        <p:spPr bwMode="auto">
          <a:xfrm>
            <a:off x="3606800" y="145415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solidFill>
                  <a:srgbClr val="004C00"/>
                </a:solidFill>
                <a:latin typeface="Arial" charset="0"/>
              </a:rPr>
              <a:t>р</a:t>
            </a:r>
          </a:p>
        </p:txBody>
      </p:sp>
      <p:sp>
        <p:nvSpPr>
          <p:cNvPr id="20524" name="Text Box 44"/>
          <p:cNvSpPr txBox="1">
            <a:spLocks noChangeArrowheads="1"/>
          </p:cNvSpPr>
          <p:nvPr/>
        </p:nvSpPr>
        <p:spPr bwMode="auto">
          <a:xfrm>
            <a:off x="3606800" y="2028825"/>
            <a:ext cx="504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solidFill>
                  <a:srgbClr val="004C00"/>
                </a:solidFill>
                <a:latin typeface="Arial" charset="0"/>
              </a:rPr>
              <a:t>к</a:t>
            </a:r>
          </a:p>
        </p:txBody>
      </p:sp>
      <p:sp>
        <p:nvSpPr>
          <p:cNvPr id="20525" name="Text Box 45"/>
          <p:cNvSpPr txBox="1">
            <a:spLocks noChangeArrowheads="1"/>
          </p:cNvSpPr>
          <p:nvPr/>
        </p:nvSpPr>
        <p:spPr bwMode="auto">
          <a:xfrm>
            <a:off x="3635375" y="2549525"/>
            <a:ext cx="504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solidFill>
                  <a:srgbClr val="FF0000"/>
                </a:solidFill>
                <a:latin typeface="Arial" charset="0"/>
              </a:rPr>
              <a:t>т</a:t>
            </a:r>
          </a:p>
        </p:txBody>
      </p:sp>
      <p:sp>
        <p:nvSpPr>
          <p:cNvPr id="20526" name="Text Box 46"/>
          <p:cNvSpPr txBox="1">
            <a:spLocks noChangeArrowheads="1"/>
          </p:cNvSpPr>
          <p:nvPr/>
        </p:nvSpPr>
        <p:spPr bwMode="auto">
          <a:xfrm>
            <a:off x="3621088" y="3182938"/>
            <a:ext cx="504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solidFill>
                  <a:srgbClr val="004C00"/>
                </a:solidFill>
                <a:latin typeface="Arial" charset="0"/>
              </a:rPr>
              <a:t>и</a:t>
            </a:r>
          </a:p>
        </p:txBody>
      </p:sp>
      <p:sp>
        <p:nvSpPr>
          <p:cNvPr id="20527" name="Text Box 47"/>
          <p:cNvSpPr txBox="1">
            <a:spLocks noChangeArrowheads="1"/>
          </p:cNvSpPr>
          <p:nvPr/>
        </p:nvSpPr>
        <p:spPr bwMode="auto">
          <a:xfrm>
            <a:off x="3635375" y="3759200"/>
            <a:ext cx="504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solidFill>
                  <a:srgbClr val="004C00"/>
                </a:solidFill>
                <a:latin typeface="Arial" charset="0"/>
              </a:rPr>
              <a:t>к</a:t>
            </a:r>
          </a:p>
        </p:txBody>
      </p:sp>
      <p:sp>
        <p:nvSpPr>
          <p:cNvPr id="20528" name="Text Box 48"/>
          <p:cNvSpPr txBox="1">
            <a:spLocks noChangeArrowheads="1"/>
          </p:cNvSpPr>
          <p:nvPr/>
        </p:nvSpPr>
        <p:spPr bwMode="auto">
          <a:xfrm>
            <a:off x="3635375" y="4335463"/>
            <a:ext cx="504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solidFill>
                  <a:srgbClr val="004C00"/>
                </a:solidFill>
                <a:latin typeface="Arial" charset="0"/>
              </a:rPr>
              <a:t>а</a:t>
            </a:r>
          </a:p>
        </p:txBody>
      </p:sp>
      <p:sp>
        <p:nvSpPr>
          <p:cNvPr id="20535" name="Text Box 55"/>
          <p:cNvSpPr txBox="1">
            <a:spLocks noChangeArrowheads="1"/>
          </p:cNvSpPr>
          <p:nvPr/>
        </p:nvSpPr>
        <p:spPr bwMode="auto">
          <a:xfrm>
            <a:off x="4068763" y="2030413"/>
            <a:ext cx="287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latin typeface="Arial" charset="0"/>
              </a:rPr>
              <a:t>2</a:t>
            </a:r>
          </a:p>
        </p:txBody>
      </p:sp>
      <p:sp>
        <p:nvSpPr>
          <p:cNvPr id="20537" name="Text Box 57"/>
          <p:cNvSpPr txBox="1">
            <a:spLocks noChangeArrowheads="1"/>
          </p:cNvSpPr>
          <p:nvPr/>
        </p:nvSpPr>
        <p:spPr bwMode="auto">
          <a:xfrm>
            <a:off x="4645025" y="879475"/>
            <a:ext cx="287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latin typeface="Arial" charset="0"/>
              </a:rPr>
              <a:t>3</a:t>
            </a:r>
          </a:p>
        </p:txBody>
      </p:sp>
      <p:sp>
        <p:nvSpPr>
          <p:cNvPr id="18480" name="Rectangle 58"/>
          <p:cNvSpPr>
            <a:spLocks noChangeArrowheads="1"/>
          </p:cNvSpPr>
          <p:nvPr/>
        </p:nvSpPr>
        <p:spPr bwMode="auto">
          <a:xfrm>
            <a:off x="4111625" y="2635250"/>
            <a:ext cx="503238" cy="50323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40" name="Text Box 60"/>
          <p:cNvSpPr txBox="1">
            <a:spLocks noChangeArrowheads="1"/>
          </p:cNvSpPr>
          <p:nvPr/>
        </p:nvSpPr>
        <p:spPr bwMode="auto">
          <a:xfrm>
            <a:off x="5207000" y="1427163"/>
            <a:ext cx="287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latin typeface="Arial" charset="0"/>
              </a:rPr>
              <a:t>4</a:t>
            </a:r>
          </a:p>
        </p:txBody>
      </p:sp>
      <p:sp>
        <p:nvSpPr>
          <p:cNvPr id="20550" name="Text Box 70"/>
          <p:cNvSpPr txBox="1">
            <a:spLocks noChangeArrowheads="1"/>
          </p:cNvSpPr>
          <p:nvPr/>
        </p:nvSpPr>
        <p:spPr bwMode="auto">
          <a:xfrm>
            <a:off x="4140200" y="2030413"/>
            <a:ext cx="5762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solidFill>
                  <a:srgbClr val="004C00"/>
                </a:solidFill>
                <a:latin typeface="Arial" charset="0"/>
              </a:rPr>
              <a:t>т</a:t>
            </a:r>
          </a:p>
        </p:txBody>
      </p:sp>
      <p:sp>
        <p:nvSpPr>
          <p:cNvPr id="20551" name="Text Box 71"/>
          <p:cNvSpPr txBox="1">
            <a:spLocks noChangeArrowheads="1"/>
          </p:cNvSpPr>
          <p:nvPr/>
        </p:nvSpPr>
        <p:spPr bwMode="auto">
          <a:xfrm>
            <a:off x="4140200" y="2536825"/>
            <a:ext cx="504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solidFill>
                  <a:srgbClr val="FF0000"/>
                </a:solidFill>
                <a:latin typeface="Arial" charset="0"/>
              </a:rPr>
              <a:t>у</a:t>
            </a:r>
          </a:p>
        </p:txBody>
      </p:sp>
      <p:sp>
        <p:nvSpPr>
          <p:cNvPr id="20552" name="Text Box 72"/>
          <p:cNvSpPr txBox="1">
            <a:spLocks noChangeArrowheads="1"/>
          </p:cNvSpPr>
          <p:nvPr/>
        </p:nvSpPr>
        <p:spPr bwMode="auto">
          <a:xfrm>
            <a:off x="4140200" y="3182938"/>
            <a:ext cx="504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solidFill>
                  <a:srgbClr val="004C00"/>
                </a:solidFill>
                <a:latin typeface="Arial" charset="0"/>
              </a:rPr>
              <a:t>п</a:t>
            </a:r>
          </a:p>
        </p:txBody>
      </p:sp>
      <p:sp>
        <p:nvSpPr>
          <p:cNvPr id="20553" name="Text Box 73"/>
          <p:cNvSpPr txBox="1">
            <a:spLocks noChangeArrowheads="1"/>
          </p:cNvSpPr>
          <p:nvPr/>
        </p:nvSpPr>
        <p:spPr bwMode="auto">
          <a:xfrm>
            <a:off x="4140200" y="3744913"/>
            <a:ext cx="504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solidFill>
                  <a:srgbClr val="004C00"/>
                </a:solidFill>
                <a:latin typeface="Arial" charset="0"/>
              </a:rPr>
              <a:t>и</a:t>
            </a:r>
          </a:p>
        </p:txBody>
      </p:sp>
      <p:sp>
        <p:nvSpPr>
          <p:cNvPr id="20554" name="Text Box 74"/>
          <p:cNvSpPr txBox="1">
            <a:spLocks noChangeArrowheads="1"/>
          </p:cNvSpPr>
          <p:nvPr/>
        </p:nvSpPr>
        <p:spPr bwMode="auto">
          <a:xfrm>
            <a:off x="4168775" y="4335463"/>
            <a:ext cx="504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solidFill>
                  <a:srgbClr val="004C00"/>
                </a:solidFill>
                <a:latin typeface="Arial" charset="0"/>
              </a:rPr>
              <a:t>к</a:t>
            </a:r>
          </a:p>
        </p:txBody>
      </p:sp>
      <p:sp>
        <p:nvSpPr>
          <p:cNvPr id="20555" name="Text Box 75"/>
          <p:cNvSpPr txBox="1">
            <a:spLocks noChangeArrowheads="1"/>
          </p:cNvSpPr>
          <p:nvPr/>
        </p:nvSpPr>
        <p:spPr bwMode="auto">
          <a:xfrm>
            <a:off x="4716463" y="950913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>
                <a:solidFill>
                  <a:srgbClr val="004C00"/>
                </a:solidFill>
                <a:latin typeface="Arial" charset="0"/>
              </a:rPr>
              <a:t>В</a:t>
            </a:r>
          </a:p>
        </p:txBody>
      </p:sp>
      <p:sp>
        <p:nvSpPr>
          <p:cNvPr id="20556" name="Text Box 76"/>
          <p:cNvSpPr txBox="1">
            <a:spLocks noChangeArrowheads="1"/>
          </p:cNvSpPr>
          <p:nvPr/>
        </p:nvSpPr>
        <p:spPr bwMode="auto">
          <a:xfrm>
            <a:off x="4702175" y="14112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solidFill>
                  <a:srgbClr val="004C00"/>
                </a:solidFill>
                <a:latin typeface="Arial" charset="0"/>
              </a:rPr>
              <a:t>р</a:t>
            </a:r>
          </a:p>
        </p:txBody>
      </p:sp>
      <p:sp>
        <p:nvSpPr>
          <p:cNvPr id="20557" name="Text Box 77"/>
          <p:cNvSpPr txBox="1">
            <a:spLocks noChangeArrowheads="1"/>
          </p:cNvSpPr>
          <p:nvPr/>
        </p:nvSpPr>
        <p:spPr bwMode="auto">
          <a:xfrm>
            <a:off x="4716463" y="2001838"/>
            <a:ext cx="504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solidFill>
                  <a:srgbClr val="004C00"/>
                </a:solidFill>
                <a:latin typeface="Arial" charset="0"/>
              </a:rPr>
              <a:t>а</a:t>
            </a:r>
          </a:p>
        </p:txBody>
      </p:sp>
      <p:sp>
        <p:nvSpPr>
          <p:cNvPr id="20558" name="Text Box 78"/>
          <p:cNvSpPr txBox="1">
            <a:spLocks noChangeArrowheads="1"/>
          </p:cNvSpPr>
          <p:nvPr/>
        </p:nvSpPr>
        <p:spPr bwMode="auto">
          <a:xfrm>
            <a:off x="4716463" y="2535238"/>
            <a:ext cx="431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>
                <a:solidFill>
                  <a:srgbClr val="FF0000"/>
                </a:solidFill>
                <a:latin typeface="Arial" charset="0"/>
              </a:rPr>
              <a:t>н</a:t>
            </a:r>
          </a:p>
        </p:txBody>
      </p:sp>
      <p:sp>
        <p:nvSpPr>
          <p:cNvPr id="20559" name="Text Box 79"/>
          <p:cNvSpPr txBox="1">
            <a:spLocks noChangeArrowheads="1"/>
          </p:cNvSpPr>
          <p:nvPr/>
        </p:nvSpPr>
        <p:spPr bwMode="auto">
          <a:xfrm>
            <a:off x="4745038" y="3182938"/>
            <a:ext cx="504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solidFill>
                  <a:srgbClr val="004C00"/>
                </a:solidFill>
                <a:latin typeface="Arial" charset="0"/>
              </a:rPr>
              <a:t>г</a:t>
            </a:r>
          </a:p>
        </p:txBody>
      </p:sp>
      <p:sp>
        <p:nvSpPr>
          <p:cNvPr id="20560" name="Text Box 80"/>
          <p:cNvSpPr txBox="1">
            <a:spLocks noChangeArrowheads="1"/>
          </p:cNvSpPr>
          <p:nvPr/>
        </p:nvSpPr>
        <p:spPr bwMode="auto">
          <a:xfrm>
            <a:off x="4716463" y="3716338"/>
            <a:ext cx="504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solidFill>
                  <a:srgbClr val="004C00"/>
                </a:solidFill>
                <a:latin typeface="Arial" charset="0"/>
              </a:rPr>
              <a:t>е</a:t>
            </a:r>
          </a:p>
        </p:txBody>
      </p:sp>
      <p:sp>
        <p:nvSpPr>
          <p:cNvPr id="20561" name="Text Box 81"/>
          <p:cNvSpPr txBox="1">
            <a:spLocks noChangeArrowheads="1"/>
          </p:cNvSpPr>
          <p:nvPr/>
        </p:nvSpPr>
        <p:spPr bwMode="auto">
          <a:xfrm>
            <a:off x="4716463" y="4335463"/>
            <a:ext cx="504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solidFill>
                  <a:srgbClr val="004C00"/>
                </a:solidFill>
                <a:latin typeface="Arial" charset="0"/>
              </a:rPr>
              <a:t>л</a:t>
            </a:r>
          </a:p>
        </p:txBody>
      </p:sp>
      <p:sp>
        <p:nvSpPr>
          <p:cNvPr id="20562" name="Text Box 82"/>
          <p:cNvSpPr txBox="1">
            <a:spLocks noChangeArrowheads="1"/>
          </p:cNvSpPr>
          <p:nvPr/>
        </p:nvSpPr>
        <p:spPr bwMode="auto">
          <a:xfrm>
            <a:off x="4716463" y="4911725"/>
            <a:ext cx="504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solidFill>
                  <a:srgbClr val="004C00"/>
                </a:solidFill>
                <a:latin typeface="Arial" charset="0"/>
              </a:rPr>
              <a:t>я</a:t>
            </a:r>
          </a:p>
        </p:txBody>
      </p:sp>
      <p:sp>
        <p:nvSpPr>
          <p:cNvPr id="20563" name="Text Box 83"/>
          <p:cNvSpPr txBox="1">
            <a:spLocks noChangeArrowheads="1"/>
          </p:cNvSpPr>
          <p:nvPr/>
        </p:nvSpPr>
        <p:spPr bwMode="auto">
          <a:xfrm>
            <a:off x="5292725" y="1454150"/>
            <a:ext cx="504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solidFill>
                  <a:srgbClr val="004C00"/>
                </a:solidFill>
                <a:latin typeface="Arial" charset="0"/>
              </a:rPr>
              <a:t>л</a:t>
            </a:r>
          </a:p>
        </p:txBody>
      </p:sp>
      <p:sp>
        <p:nvSpPr>
          <p:cNvPr id="20564" name="Text Box 84"/>
          <p:cNvSpPr txBox="1">
            <a:spLocks noChangeArrowheads="1"/>
          </p:cNvSpPr>
          <p:nvPr/>
        </p:nvSpPr>
        <p:spPr bwMode="auto">
          <a:xfrm>
            <a:off x="5292725" y="2030413"/>
            <a:ext cx="504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solidFill>
                  <a:srgbClr val="004C00"/>
                </a:solidFill>
                <a:latin typeface="Arial" charset="0"/>
              </a:rPr>
              <a:t>ь</a:t>
            </a:r>
          </a:p>
        </p:txBody>
      </p:sp>
      <p:sp>
        <p:nvSpPr>
          <p:cNvPr id="20565" name="Text Box 85"/>
          <p:cNvSpPr txBox="1">
            <a:spLocks noChangeArrowheads="1"/>
          </p:cNvSpPr>
          <p:nvPr/>
        </p:nvSpPr>
        <p:spPr bwMode="auto">
          <a:xfrm>
            <a:off x="5292725" y="2535238"/>
            <a:ext cx="431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>
                <a:solidFill>
                  <a:srgbClr val="FF0000"/>
                </a:solidFill>
                <a:latin typeface="Arial" charset="0"/>
              </a:rPr>
              <a:t>д</a:t>
            </a:r>
          </a:p>
        </p:txBody>
      </p:sp>
      <p:sp>
        <p:nvSpPr>
          <p:cNvPr id="20567" name="Text Box 87"/>
          <p:cNvSpPr txBox="1">
            <a:spLocks noChangeArrowheads="1"/>
          </p:cNvSpPr>
          <p:nvPr/>
        </p:nvSpPr>
        <p:spPr bwMode="auto">
          <a:xfrm>
            <a:off x="5292725" y="3182938"/>
            <a:ext cx="504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solidFill>
                  <a:srgbClr val="004C00"/>
                </a:solidFill>
                <a:latin typeface="Arial" charset="0"/>
              </a:rPr>
              <a:t>а</a:t>
            </a:r>
          </a:p>
        </p:txBody>
      </p:sp>
      <p:sp>
        <p:nvSpPr>
          <p:cNvPr id="18499" name="Rectangle 88"/>
          <p:cNvSpPr>
            <a:spLocks noChangeArrowheads="1"/>
          </p:cNvSpPr>
          <p:nvPr/>
        </p:nvSpPr>
        <p:spPr bwMode="auto">
          <a:xfrm>
            <a:off x="5797550" y="303213"/>
            <a:ext cx="571500" cy="571500"/>
          </a:xfrm>
          <a:prstGeom prst="rect">
            <a:avLst/>
          </a:prstGeom>
          <a:solidFill>
            <a:srgbClr val="FFFFFF">
              <a:alpha val="98822"/>
            </a:srgbClr>
          </a:solidFill>
          <a:ln w="571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2800">
              <a:solidFill>
                <a:srgbClr val="004C00"/>
              </a:solidFill>
            </a:endParaRPr>
          </a:p>
        </p:txBody>
      </p:sp>
      <p:sp>
        <p:nvSpPr>
          <p:cNvPr id="20569" name="Text Box 89"/>
          <p:cNvSpPr txBox="1">
            <a:spLocks noChangeArrowheads="1"/>
          </p:cNvSpPr>
          <p:nvPr/>
        </p:nvSpPr>
        <p:spPr bwMode="auto">
          <a:xfrm>
            <a:off x="5797550" y="303213"/>
            <a:ext cx="287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latin typeface="Arial" charset="0"/>
              </a:rPr>
              <a:t>5</a:t>
            </a:r>
          </a:p>
        </p:txBody>
      </p:sp>
      <p:sp>
        <p:nvSpPr>
          <p:cNvPr id="20570" name="Text Box 90"/>
          <p:cNvSpPr txBox="1">
            <a:spLocks noChangeArrowheads="1"/>
          </p:cNvSpPr>
          <p:nvPr/>
        </p:nvSpPr>
        <p:spPr bwMode="auto">
          <a:xfrm>
            <a:off x="5883275" y="331788"/>
            <a:ext cx="504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solidFill>
                  <a:srgbClr val="004C00"/>
                </a:solidFill>
                <a:latin typeface="Arial" charset="0"/>
              </a:rPr>
              <a:t>в</a:t>
            </a:r>
          </a:p>
        </p:txBody>
      </p:sp>
      <p:sp>
        <p:nvSpPr>
          <p:cNvPr id="20571" name="Text Box 91"/>
          <p:cNvSpPr txBox="1">
            <a:spLocks noChangeArrowheads="1"/>
          </p:cNvSpPr>
          <p:nvPr/>
        </p:nvSpPr>
        <p:spPr bwMode="auto">
          <a:xfrm>
            <a:off x="5883275" y="865188"/>
            <a:ext cx="504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solidFill>
                  <a:srgbClr val="004C00"/>
                </a:solidFill>
                <a:latin typeface="Arial" charset="0"/>
              </a:rPr>
              <a:t>о</a:t>
            </a:r>
          </a:p>
        </p:txBody>
      </p:sp>
      <p:sp>
        <p:nvSpPr>
          <p:cNvPr id="20572" name="Text Box 92"/>
          <p:cNvSpPr txBox="1">
            <a:spLocks noChangeArrowheads="1"/>
          </p:cNvSpPr>
          <p:nvPr/>
        </p:nvSpPr>
        <p:spPr bwMode="auto">
          <a:xfrm>
            <a:off x="5868988" y="1425575"/>
            <a:ext cx="504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solidFill>
                  <a:srgbClr val="004C00"/>
                </a:solidFill>
                <a:latin typeface="Arial" charset="0"/>
              </a:rPr>
              <a:t>д</a:t>
            </a:r>
          </a:p>
        </p:txBody>
      </p:sp>
      <p:sp>
        <p:nvSpPr>
          <p:cNvPr id="20573" name="Text Box 93"/>
          <p:cNvSpPr txBox="1">
            <a:spLocks noChangeArrowheads="1"/>
          </p:cNvSpPr>
          <p:nvPr/>
        </p:nvSpPr>
        <p:spPr bwMode="auto">
          <a:xfrm>
            <a:off x="5868988" y="2030413"/>
            <a:ext cx="504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solidFill>
                  <a:srgbClr val="004C00"/>
                </a:solidFill>
                <a:latin typeface="Arial" charset="0"/>
              </a:rPr>
              <a:t>о</a:t>
            </a:r>
          </a:p>
        </p:txBody>
      </p:sp>
      <p:sp>
        <p:nvSpPr>
          <p:cNvPr id="20574" name="Text Box 94"/>
          <p:cNvSpPr txBox="1">
            <a:spLocks noChangeArrowheads="1"/>
          </p:cNvSpPr>
          <p:nvPr/>
        </p:nvSpPr>
        <p:spPr bwMode="auto">
          <a:xfrm>
            <a:off x="5868988" y="2520950"/>
            <a:ext cx="43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>
                <a:solidFill>
                  <a:srgbClr val="FF0000"/>
                </a:solidFill>
                <a:latin typeface="Arial" charset="0"/>
              </a:rPr>
              <a:t>р</a:t>
            </a:r>
          </a:p>
        </p:txBody>
      </p:sp>
      <p:sp>
        <p:nvSpPr>
          <p:cNvPr id="20575" name="Text Box 95"/>
          <p:cNvSpPr txBox="1">
            <a:spLocks noChangeArrowheads="1"/>
          </p:cNvSpPr>
          <p:nvPr/>
        </p:nvSpPr>
        <p:spPr bwMode="auto">
          <a:xfrm>
            <a:off x="5854700" y="3154363"/>
            <a:ext cx="504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solidFill>
                  <a:srgbClr val="004C00"/>
                </a:solidFill>
                <a:latin typeface="Arial" charset="0"/>
              </a:rPr>
              <a:t>о</a:t>
            </a:r>
          </a:p>
        </p:txBody>
      </p:sp>
      <p:sp>
        <p:nvSpPr>
          <p:cNvPr id="20576" name="Text Box 96"/>
          <p:cNvSpPr txBox="1">
            <a:spLocks noChangeArrowheads="1"/>
          </p:cNvSpPr>
          <p:nvPr/>
        </p:nvSpPr>
        <p:spPr bwMode="auto">
          <a:xfrm>
            <a:off x="5868988" y="3716338"/>
            <a:ext cx="504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solidFill>
                  <a:srgbClr val="004C00"/>
                </a:solidFill>
                <a:latin typeface="Arial" charset="0"/>
              </a:rPr>
              <a:t>с</a:t>
            </a:r>
          </a:p>
        </p:txBody>
      </p:sp>
      <p:sp>
        <p:nvSpPr>
          <p:cNvPr id="20577" name="Text Box 97"/>
          <p:cNvSpPr txBox="1">
            <a:spLocks noChangeArrowheads="1"/>
          </p:cNvSpPr>
          <p:nvPr/>
        </p:nvSpPr>
        <p:spPr bwMode="auto">
          <a:xfrm>
            <a:off x="5854700" y="4306888"/>
            <a:ext cx="504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solidFill>
                  <a:srgbClr val="004C00"/>
                </a:solidFill>
                <a:latin typeface="Arial" charset="0"/>
              </a:rPr>
              <a:t>л</a:t>
            </a:r>
          </a:p>
        </p:txBody>
      </p:sp>
      <p:sp>
        <p:nvSpPr>
          <p:cNvPr id="20578" name="Text Box 98"/>
          <p:cNvSpPr txBox="1">
            <a:spLocks noChangeArrowheads="1"/>
          </p:cNvSpPr>
          <p:nvPr/>
        </p:nvSpPr>
        <p:spPr bwMode="auto">
          <a:xfrm>
            <a:off x="5854700" y="4868863"/>
            <a:ext cx="504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solidFill>
                  <a:srgbClr val="004C00"/>
                </a:solidFill>
                <a:latin typeface="Arial" charset="0"/>
              </a:rPr>
              <a:t>и</a:t>
            </a:r>
          </a:p>
        </p:txBody>
      </p:sp>
      <p:sp>
        <p:nvSpPr>
          <p:cNvPr id="20579" name="Text Box 99"/>
          <p:cNvSpPr txBox="1">
            <a:spLocks noChangeArrowheads="1"/>
          </p:cNvSpPr>
          <p:nvPr/>
        </p:nvSpPr>
        <p:spPr bwMode="auto">
          <a:xfrm>
            <a:off x="6372225" y="2030413"/>
            <a:ext cx="287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latin typeface="Arial" charset="0"/>
              </a:rPr>
              <a:t>6</a:t>
            </a:r>
          </a:p>
        </p:txBody>
      </p:sp>
      <p:sp>
        <p:nvSpPr>
          <p:cNvPr id="20580" name="Text Box 100"/>
          <p:cNvSpPr txBox="1">
            <a:spLocks noChangeArrowheads="1"/>
          </p:cNvSpPr>
          <p:nvPr/>
        </p:nvSpPr>
        <p:spPr bwMode="auto">
          <a:xfrm>
            <a:off x="6429375" y="2030413"/>
            <a:ext cx="504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solidFill>
                  <a:srgbClr val="004C00"/>
                </a:solidFill>
                <a:latin typeface="Arial" charset="0"/>
              </a:rPr>
              <a:t>п</a:t>
            </a:r>
          </a:p>
        </p:txBody>
      </p:sp>
      <p:sp>
        <p:nvSpPr>
          <p:cNvPr id="20581" name="Text Box 101"/>
          <p:cNvSpPr txBox="1">
            <a:spLocks noChangeArrowheads="1"/>
          </p:cNvSpPr>
          <p:nvPr/>
        </p:nvSpPr>
        <p:spPr bwMode="auto">
          <a:xfrm>
            <a:off x="6415088" y="2549525"/>
            <a:ext cx="43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>
                <a:solidFill>
                  <a:srgbClr val="FF0000"/>
                </a:solidFill>
                <a:latin typeface="Arial" charset="0"/>
              </a:rPr>
              <a:t>а</a:t>
            </a:r>
          </a:p>
        </p:txBody>
      </p:sp>
      <p:sp>
        <p:nvSpPr>
          <p:cNvPr id="20583" name="Text Box 103"/>
          <p:cNvSpPr txBox="1">
            <a:spLocks noChangeArrowheads="1"/>
          </p:cNvSpPr>
          <p:nvPr/>
        </p:nvSpPr>
        <p:spPr bwMode="auto">
          <a:xfrm>
            <a:off x="6443663" y="3182938"/>
            <a:ext cx="504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solidFill>
                  <a:srgbClr val="004C00"/>
                </a:solidFill>
                <a:latin typeface="Arial" charset="0"/>
              </a:rPr>
              <a:t>л</a:t>
            </a:r>
          </a:p>
        </p:txBody>
      </p:sp>
      <p:sp>
        <p:nvSpPr>
          <p:cNvPr id="20584" name="Text Box 104"/>
          <p:cNvSpPr txBox="1">
            <a:spLocks noChangeArrowheads="1"/>
          </p:cNvSpPr>
          <p:nvPr/>
        </p:nvSpPr>
        <p:spPr bwMode="auto">
          <a:xfrm>
            <a:off x="6443663" y="3759200"/>
            <a:ext cx="504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solidFill>
                  <a:srgbClr val="004C00"/>
                </a:solidFill>
                <a:latin typeface="Arial" charset="0"/>
              </a:rPr>
              <a:t>т</a:t>
            </a:r>
          </a:p>
        </p:txBody>
      </p:sp>
      <p:sp>
        <p:nvSpPr>
          <p:cNvPr id="20585" name="Text Box 105"/>
          <p:cNvSpPr txBox="1">
            <a:spLocks noChangeArrowheads="1"/>
          </p:cNvSpPr>
          <p:nvPr/>
        </p:nvSpPr>
        <p:spPr bwMode="auto">
          <a:xfrm>
            <a:off x="6429375" y="4321175"/>
            <a:ext cx="504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solidFill>
                  <a:srgbClr val="004C00"/>
                </a:solidFill>
                <a:latin typeface="Arial" charset="0"/>
              </a:rPr>
              <a:t>у</a:t>
            </a:r>
          </a:p>
        </p:txBody>
      </p:sp>
      <p:sp>
        <p:nvSpPr>
          <p:cNvPr id="18516" name="WordArt 106"/>
          <p:cNvSpPr>
            <a:spLocks noChangeArrowheads="1" noChangeShapeType="1" noTextEdit="1"/>
          </p:cNvSpPr>
          <p:nvPr/>
        </p:nvSpPr>
        <p:spPr bwMode="auto">
          <a:xfrm rot="5400000">
            <a:off x="-2032794" y="2761457"/>
            <a:ext cx="5903913" cy="10477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b="1" i="1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"/>
                <a:cs typeface="Arial"/>
              </a:rPr>
              <a:t>Кроссворд</a:t>
            </a:r>
          </a:p>
        </p:txBody>
      </p:sp>
      <p:pic>
        <p:nvPicPr>
          <p:cNvPr id="20588" name="Picture 108" descr="36_2_2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4986338"/>
            <a:ext cx="1871662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18" name="Rectangle 5"/>
          <p:cNvSpPr>
            <a:spLocks noChangeArrowheads="1"/>
          </p:cNvSpPr>
          <p:nvPr/>
        </p:nvSpPr>
        <p:spPr bwMode="auto">
          <a:xfrm>
            <a:off x="6359525" y="4892675"/>
            <a:ext cx="571500" cy="571500"/>
          </a:xfrm>
          <a:prstGeom prst="rect">
            <a:avLst/>
          </a:prstGeom>
          <a:solidFill>
            <a:srgbClr val="FFFFFF">
              <a:alpha val="98822"/>
            </a:srgbClr>
          </a:solidFill>
          <a:ln w="571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2800">
              <a:solidFill>
                <a:srgbClr val="004C00"/>
              </a:solidFill>
            </a:endParaRPr>
          </a:p>
        </p:txBody>
      </p:sp>
      <p:sp>
        <p:nvSpPr>
          <p:cNvPr id="87" name="Text Box 105"/>
          <p:cNvSpPr txBox="1">
            <a:spLocks noChangeArrowheads="1"/>
          </p:cNvSpPr>
          <p:nvPr/>
        </p:nvSpPr>
        <p:spPr bwMode="auto">
          <a:xfrm>
            <a:off x="6443663" y="4868863"/>
            <a:ext cx="504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solidFill>
                  <a:srgbClr val="004C00"/>
                </a:solidFill>
                <a:latin typeface="Arial" charset="0"/>
              </a:rPr>
              <a:t>с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0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0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0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0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0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0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0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0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0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0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0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0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0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0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0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20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0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0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0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20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20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20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20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20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20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20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0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20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20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20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20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20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20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1" grpId="0"/>
      <p:bldP spid="20522" grpId="0"/>
      <p:bldP spid="20523" grpId="0"/>
      <p:bldP spid="20524" grpId="0"/>
      <p:bldP spid="20525" grpId="0"/>
      <p:bldP spid="20526" grpId="0"/>
      <p:bldP spid="20527" grpId="0"/>
      <p:bldP spid="20528" grpId="0"/>
      <p:bldP spid="20535" grpId="0"/>
      <p:bldP spid="20537" grpId="0"/>
      <p:bldP spid="20540" grpId="0"/>
      <p:bldP spid="20550" grpId="0"/>
      <p:bldP spid="20551" grpId="0"/>
      <p:bldP spid="20552" grpId="0"/>
      <p:bldP spid="20553" grpId="0"/>
      <p:bldP spid="20554" grpId="0"/>
      <p:bldP spid="20555" grpId="0"/>
      <p:bldP spid="20556" grpId="0"/>
      <p:bldP spid="20557" grpId="0"/>
      <p:bldP spid="20558" grpId="0"/>
      <p:bldP spid="20559" grpId="0"/>
      <p:bldP spid="20560" grpId="0"/>
      <p:bldP spid="20561" grpId="0"/>
      <p:bldP spid="20562" grpId="0"/>
      <p:bldP spid="20563" grpId="0"/>
      <p:bldP spid="20564" grpId="0"/>
      <p:bldP spid="20565" grpId="0"/>
      <p:bldP spid="20567" grpId="0"/>
      <p:bldP spid="20569" grpId="0"/>
      <p:bldP spid="20570" grpId="0"/>
      <p:bldP spid="20571" grpId="0"/>
      <p:bldP spid="20572" grpId="0"/>
      <p:bldP spid="20573" grpId="0"/>
      <p:bldP spid="20574" grpId="0"/>
      <p:bldP spid="20575" grpId="0"/>
      <p:bldP spid="20576" grpId="0"/>
      <p:bldP spid="20577" grpId="0"/>
      <p:bldP spid="20578" grpId="0"/>
      <p:bldP spid="20579" grpId="0"/>
      <p:bldP spid="20580" grpId="0"/>
      <p:bldP spid="20581" grpId="0"/>
      <p:bldP spid="20583" grpId="0"/>
      <p:bldP spid="20584" grpId="0"/>
      <p:bldP spid="20585" grpId="0"/>
      <p:bldP spid="8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1828800" y="111125"/>
            <a:ext cx="51101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Что не растёт в тундре?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515938" y="3219450"/>
            <a:ext cx="30749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карликовая береза</a:t>
            </a: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1171575" y="6207125"/>
            <a:ext cx="15525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морошка</a:t>
            </a: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5505450" y="3440113"/>
            <a:ext cx="13525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пушица</a:t>
            </a:r>
          </a:p>
        </p:txBody>
      </p:sp>
      <p:pic>
        <p:nvPicPr>
          <p:cNvPr id="464905" name="Picture 9" descr="Ду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1013" y="3938588"/>
            <a:ext cx="4097337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4906" name="Text Box 10"/>
          <p:cNvSpPr txBox="1">
            <a:spLocks noChangeArrowheads="1"/>
          </p:cNvSpPr>
          <p:nvPr/>
        </p:nvSpPr>
        <p:spPr bwMode="auto">
          <a:xfrm>
            <a:off x="4356100" y="4508500"/>
            <a:ext cx="73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FF0066"/>
                </a:solidFill>
                <a:latin typeface="Arial" charset="0"/>
              </a:rPr>
              <a:t>дуб</a:t>
            </a:r>
          </a:p>
        </p:txBody>
      </p:sp>
      <p:sp>
        <p:nvSpPr>
          <p:cNvPr id="60424" name="Rectangle 11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371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Что не растёт в тундре? Дриада. Багульник. Горец живородящий. Дуб.</a:t>
            </a:r>
          </a:p>
        </p:txBody>
      </p:sp>
      <p:pic>
        <p:nvPicPr>
          <p:cNvPr id="19465" name="Picture 2" descr="C:\Users\Татьяна\Pictures\Мои рисунки\+ Растения\! Деревья и кустарники\Берёза\Берёза карликова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063" y="690563"/>
            <a:ext cx="3362325" cy="252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3" descr="C:\Users\Татьяна\Pictures\Мои рисунки\+ Растения\! Ягоды\морошка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5" y="3748088"/>
            <a:ext cx="3246438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4" descr="C:\Users\Татьяна\Pictures\Мои рисунки\+ Растения\Листья, травы\Пушица 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8913" y="765175"/>
            <a:ext cx="1825625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90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2" descr="599835003.jpg"/>
          <p:cNvPicPr>
            <a:picLocks noChangeAspect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Рисунок 3" descr="1378c33d7ed08e41f14125f6f6a2658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0" y="4143375"/>
            <a:ext cx="157162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Рисунок 4" descr="1378c33d7ed08e41f14125f6f6a2658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63" y="3286125"/>
            <a:ext cx="1285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Рисунок 5" descr="1378c33d7ed08e41f14125f6f6a2658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25" y="2786063"/>
            <a:ext cx="85725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Дин дон+.mp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тьяна\Documents\Фото\Школа\2008 - 2012\4 класс\1 марта 2012 г. Зарядка\IMG_3774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3500438"/>
            <a:ext cx="4368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Татьяна\Documents\Фото\Школа\2008 - 2012\4 класс\1 марта 2012 г. Зарядка\IMG_37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368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C:\Users\Татьяна\Documents\Фото\Школа\2008 - 2012\4 класс\1 марта 2012 г. Зарядка\IMG_37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6763" y="93663"/>
            <a:ext cx="4448175" cy="33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C:\Users\Татьяна\Documents\Фото\Школа\2008 - 2012\4 класс\1 марта 2012 г. Зарядка\IMG_377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6450" y="3519488"/>
            <a:ext cx="4408488" cy="327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9275"/>
            <a:ext cx="9144000" cy="128111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Из чего оно складывается?</a:t>
            </a:r>
            <a:endParaRPr lang="ru-RU" sz="4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yarsky" pitchFamily="33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2492375"/>
            <a:ext cx="8713788" cy="324008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/>
              <a:t>и</a:t>
            </a:r>
            <a:r>
              <a:rPr lang="ru-RU" sz="2800" b="1" dirty="0" smtClean="0"/>
              <a:t>з высокого уровня профессионализма педагогов</a:t>
            </a:r>
            <a:r>
              <a:rPr lang="ru-RU" sz="2800" b="1" dirty="0"/>
              <a:t>;</a:t>
            </a:r>
            <a:endParaRPr lang="ru-RU" sz="2800" b="1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000" b="1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/>
              <a:t>и</a:t>
            </a:r>
            <a:r>
              <a:rPr lang="ru-RU" sz="2800" b="1" dirty="0" smtClean="0"/>
              <a:t>з создания комфортности в обучении школьников;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100" b="1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/>
              <a:t>п</a:t>
            </a:r>
            <a:r>
              <a:rPr lang="ru-RU" sz="2800" b="1" dirty="0" smtClean="0"/>
              <a:t>рочности знаний учащихся</a:t>
            </a:r>
            <a:r>
              <a:rPr lang="ru-RU" sz="2800" b="1" dirty="0"/>
              <a:t>;</a:t>
            </a:r>
            <a:endParaRPr lang="ru-RU" sz="2800" b="1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100" b="1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 smtClean="0"/>
              <a:t>соблюдение </a:t>
            </a:r>
            <a:r>
              <a:rPr lang="ru-RU" sz="2800" b="1" dirty="0"/>
              <a:t>санитарно-гигиенических </a:t>
            </a:r>
            <a:r>
              <a:rPr lang="ru-RU" sz="2800" b="1" dirty="0" smtClean="0"/>
              <a:t>норм;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100" b="1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 smtClean="0"/>
              <a:t>из </a:t>
            </a:r>
            <a:r>
              <a:rPr lang="ru-RU" sz="2800" b="1" dirty="0"/>
              <a:t>материально-технического обеспечения школы.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4100" name="Picture 2" descr="C:\Users\Татьяна\Pictures\Мои рисунки\Фотошоп\+ школьные\! книги, блокноты\книга 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663" y="5589588"/>
            <a:ext cx="2341562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274638"/>
            <a:ext cx="89281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Использование тестовых заданий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1" name="Picture 7" descr="яблок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188" y="2092325"/>
            <a:ext cx="3057525" cy="2276475"/>
          </a:xfrm>
        </p:spPr>
      </p:pic>
      <p:sp>
        <p:nvSpPr>
          <p:cNvPr id="22532" name="Скругленный прямоугольник 4">
            <a:hlinkClick r:id="" action="ppaction://macro?name=NET"/>
          </p:cNvPr>
          <p:cNvSpPr>
            <a:spLocks noChangeArrowheads="1"/>
          </p:cNvSpPr>
          <p:nvPr/>
        </p:nvSpPr>
        <p:spPr bwMode="auto">
          <a:xfrm>
            <a:off x="4370388" y="2060575"/>
            <a:ext cx="4330700" cy="26209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alpha val="50998"/>
                </a:schemeClr>
              </a:gs>
              <a:gs pos="100000">
                <a:srgbClr val="FFFFCC">
                  <a:alpha val="50998"/>
                </a:srgbClr>
              </a:gs>
            </a:gsLst>
            <a:lin ang="5400000" scaled="1"/>
          </a:gradFill>
          <a:ln w="38100" cmpd="dbl" algn="ctr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pPr marL="517525" indent="-381000">
              <a:spcBef>
                <a:spcPct val="20000"/>
              </a:spcBef>
              <a:buFont typeface="Arial" charset="0"/>
              <a:buChar char="•"/>
            </a:pPr>
            <a:r>
              <a:rPr lang="ru-RU" sz="3200" b="1">
                <a:solidFill>
                  <a:schemeClr val="tx2"/>
                </a:solidFill>
                <a:latin typeface="Arial" charset="0"/>
              </a:rPr>
              <a:t>5 + 2 = 7 (ябл.)</a:t>
            </a:r>
          </a:p>
          <a:p>
            <a:pPr marL="517525" indent="-381000">
              <a:spcBef>
                <a:spcPct val="20000"/>
              </a:spcBef>
              <a:buFont typeface="Arial" charset="0"/>
              <a:buChar char="•"/>
            </a:pPr>
            <a:r>
              <a:rPr lang="ru-RU" sz="3200" b="1">
                <a:solidFill>
                  <a:schemeClr val="tx2"/>
                </a:solidFill>
                <a:latin typeface="Arial" charset="0"/>
              </a:rPr>
              <a:t>5 + 7 = 12 (ябл.) </a:t>
            </a:r>
          </a:p>
          <a:p>
            <a:pPr marL="517525" indent="-381000">
              <a:spcBef>
                <a:spcPct val="20000"/>
              </a:spcBef>
              <a:buFont typeface="Arial" charset="0"/>
              <a:buChar char="•"/>
            </a:pPr>
            <a:r>
              <a:rPr lang="ru-RU" sz="3200" b="1">
                <a:solidFill>
                  <a:schemeClr val="tx2"/>
                </a:solidFill>
                <a:latin typeface="Arial" charset="0"/>
              </a:rPr>
              <a:t>5 + 2 = 7 (ябл.)</a:t>
            </a:r>
          </a:p>
          <a:p>
            <a:pPr marL="517525" indent="-381000">
              <a:spcBef>
                <a:spcPct val="20000"/>
              </a:spcBef>
              <a:buFont typeface="Arial" charset="0"/>
              <a:buChar char="•"/>
            </a:pPr>
            <a:r>
              <a:rPr lang="ru-RU" sz="3200" b="1">
                <a:solidFill>
                  <a:schemeClr val="tx2"/>
                </a:solidFill>
                <a:latin typeface="Arial" charset="0"/>
              </a:rPr>
              <a:t>5 + 7 = 12 (ябл.)</a:t>
            </a:r>
          </a:p>
          <a:p>
            <a:pPr marL="517525" indent="-381000">
              <a:spcBef>
                <a:spcPct val="20000"/>
              </a:spcBef>
              <a:buFont typeface="Arial" charset="0"/>
              <a:buChar char="•"/>
            </a:pPr>
            <a:endParaRPr lang="ru-RU" sz="32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11138" y="5013325"/>
            <a:ext cx="8569325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>
                <a:latin typeface="Arial" charset="0"/>
              </a:rPr>
              <a:t> </a:t>
            </a:r>
            <a:r>
              <a:rPr lang="ru-RU" sz="2800" b="1" i="1">
                <a:solidFill>
                  <a:schemeClr val="tx2"/>
                </a:solidFill>
                <a:latin typeface="Arial" charset="0"/>
              </a:rPr>
              <a:t>Выбери правильное решение!</a:t>
            </a:r>
            <a:endParaRPr lang="ru-RU" sz="2800" b="1">
              <a:solidFill>
                <a:schemeClr val="tx2"/>
              </a:solidFill>
              <a:latin typeface="Arial" charset="0"/>
            </a:endParaRPr>
          </a:p>
          <a:p>
            <a:r>
              <a:rPr lang="ru-RU" sz="2400" b="1"/>
              <a:t>В вазе было 5 красных яблок, а жёлтых – на 2 яблока больше. Сколько всего яблок было в вазе?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274638"/>
            <a:ext cx="8856663" cy="9937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Кто автор сказки «Кот в сапогах»?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5" name="Picture 12" descr="Кот в сапогах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412875"/>
            <a:ext cx="4038600" cy="4467225"/>
          </a:xfrm>
          <a:ln w="57150" cmpd="thickThin">
            <a:solidFill>
              <a:srgbClr val="FFCCFF"/>
            </a:solidFill>
            <a:miter lim="800000"/>
            <a:headEnd/>
            <a:tailEnd/>
          </a:ln>
        </p:spPr>
      </p:pic>
      <p:sp>
        <p:nvSpPr>
          <p:cNvPr id="23556" name="Скругленный прямоугольник 4">
            <a:hlinkClick r:id="" action="ppaction://macro?name=NET"/>
          </p:cNvPr>
          <p:cNvSpPr>
            <a:spLocks noChangeArrowheads="1"/>
          </p:cNvSpPr>
          <p:nvPr/>
        </p:nvSpPr>
        <p:spPr bwMode="auto">
          <a:xfrm>
            <a:off x="468313" y="1484313"/>
            <a:ext cx="4038600" cy="15128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/>
          <a:lstStyle/>
          <a:p>
            <a:pPr marL="342900" indent="-342900" algn="ctr"/>
            <a:endParaRPr lang="ru-RU" sz="2000">
              <a:latin typeface="Arial" charset="0"/>
            </a:endParaRPr>
          </a:p>
          <a:p>
            <a:pPr marL="342900" indent="-342900" algn="ctr"/>
            <a:r>
              <a:rPr lang="ru-RU" sz="3200">
                <a:latin typeface="Arial" charset="0"/>
              </a:rPr>
              <a:t>Ю. Олеша</a:t>
            </a:r>
          </a:p>
        </p:txBody>
      </p:sp>
      <p:sp>
        <p:nvSpPr>
          <p:cNvPr id="23557" name="Скругленный прямоугольник 5">
            <a:hlinkClick r:id="" action="ppaction://macro?name=NET"/>
          </p:cNvPr>
          <p:cNvSpPr>
            <a:spLocks noChangeArrowheads="1"/>
          </p:cNvSpPr>
          <p:nvPr/>
        </p:nvSpPr>
        <p:spPr bwMode="auto">
          <a:xfrm>
            <a:off x="468313" y="3284538"/>
            <a:ext cx="4038600" cy="15589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/>
          <a:lstStyle/>
          <a:p>
            <a:pPr marL="342900" indent="-342900" algn="ctr"/>
            <a:endParaRPr lang="ru-RU" sz="2000">
              <a:latin typeface="Arial" charset="0"/>
            </a:endParaRPr>
          </a:p>
          <a:p>
            <a:pPr marL="342900" indent="-342900" algn="ctr"/>
            <a:r>
              <a:rPr lang="ru-RU" sz="3200">
                <a:latin typeface="Arial" charset="0"/>
              </a:rPr>
              <a:t>К. Чуковский</a:t>
            </a:r>
          </a:p>
        </p:txBody>
      </p:sp>
      <p:sp>
        <p:nvSpPr>
          <p:cNvPr id="23558" name="Скругленный прямоугольник 6">
            <a:hlinkClick r:id="" action="ppaction://macro?name=DA"/>
          </p:cNvPr>
          <p:cNvSpPr>
            <a:spLocks noChangeArrowheads="1"/>
          </p:cNvSpPr>
          <p:nvPr/>
        </p:nvSpPr>
        <p:spPr bwMode="auto">
          <a:xfrm>
            <a:off x="457200" y="5084763"/>
            <a:ext cx="4038600" cy="12239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/>
          <a:lstStyle/>
          <a:p>
            <a:pPr marL="342900" indent="-342900" algn="ctr"/>
            <a:endParaRPr lang="ru-RU" sz="2000">
              <a:latin typeface="Arial" charset="0"/>
            </a:endParaRPr>
          </a:p>
          <a:p>
            <a:pPr marL="342900" indent="-342900" algn="ctr"/>
            <a:r>
              <a:rPr lang="ru-RU" sz="3200">
                <a:latin typeface="Arial" charset="0"/>
              </a:rPr>
              <a:t>Ш. Перро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Гимнастика для ума.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Задумано число. Если из него вычесть 41, получится 50. Какое число задумано?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3348038" y="3573463"/>
            <a:ext cx="2016125" cy="1035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6000">
                <a:solidFill>
                  <a:srgbClr val="0000CC"/>
                </a:solidFill>
                <a:hlinkClick r:id="rId2" action="ppaction://hlinksldjump"/>
              </a:rPr>
              <a:t>91</a:t>
            </a:r>
            <a:endParaRPr lang="ru-RU" sz="6000">
              <a:solidFill>
                <a:srgbClr val="0000CC"/>
              </a:solidFill>
            </a:endParaRPr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755650" y="4292600"/>
            <a:ext cx="1512888" cy="1035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6000">
                <a:solidFill>
                  <a:srgbClr val="0000CC"/>
                </a:solidFill>
                <a:hlinkClick r:id="rId3" action="ppaction://hlinksldjump"/>
              </a:rPr>
              <a:t>29</a:t>
            </a:r>
            <a:endParaRPr lang="ru-RU" sz="6000">
              <a:solidFill>
                <a:srgbClr val="0000CC"/>
              </a:solidFill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6156325" y="4437063"/>
            <a:ext cx="1368425" cy="1035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6000">
                <a:solidFill>
                  <a:srgbClr val="0000CC"/>
                </a:solidFill>
                <a:hlinkClick r:id="rId3" action="ppaction://hlinksldjump"/>
              </a:rPr>
              <a:t>19</a:t>
            </a:r>
            <a:endParaRPr lang="ru-RU" sz="600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Татьяна\Documents\Фото\Школа\2008 - 2012\3 класс\Работа с компьютером\IMG_13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41642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Татьяна\Documents\Фото\Школа\2008 - 2012\3 класс\Работа с компьютером\IMG_13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2325" y="115888"/>
            <a:ext cx="441642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C:\Users\Татьяна\Documents\Фото\Школа\2008 - 2012\3 класс\Работа с компьютером\IMG_14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13" y="3505200"/>
            <a:ext cx="4437062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C:\Users\Татьяна\Documents\Фото\Школа\2008 - 2012\3 класс\Работа с компьютером\IMG_14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2325" y="3481388"/>
            <a:ext cx="441642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окументы Татьяна\Папка учителя\Методические материалы\Задания к урокам\Уроки художественного труда\! Торцевание на пластилине\букет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844675"/>
            <a:ext cx="2925763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D:\Документы Татьяна\Папка учителя\Методические материалы\Задания к урокам\Уроки художественного труда\! Торцевание на пластилине\букет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82563"/>
            <a:ext cx="2087563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D:\Документы Татьяна\Папка учителя\Методические материалы\Задания к урокам\Уроки художественного труда\! Торцевание на пластилине\букет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975" y="192088"/>
            <a:ext cx="1871663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D:\Документы Татьяна\Папка учителя\Методические материалы\Задания к урокам\Уроки художественного труда\! Торцевание на пластилине\букет\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192088"/>
            <a:ext cx="2157413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D:\Документы Татьяна\Папка учителя\Методические материалы\Задания к урокам\Уроки художественного труда\! Торцевание на пластилине\букет\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588" y="182563"/>
            <a:ext cx="2249487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D:\Документы Татьяна\Папка учителя\Методические материалы\Задания к урокам\Уроки художественного труда\! Торцевание на пластилине\букет\1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1868488"/>
            <a:ext cx="1938337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D:\Документы Татьяна\Папка учителя\Методические материалы\Задания к урокам\Уроки художественного труда\! Торцевание на пластилине\букет\1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1088" y="1868488"/>
            <a:ext cx="1550987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D:\Документы Татьяна\Папка учителя\Методические материалы\Задания к урокам\Уроки художественного труда\! Торцевание на пластилине\букет\1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1868488"/>
            <a:ext cx="208915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D:\Документы Татьяна\Папка учителя\Методические материалы\Задания к урокам\Уроки художественного труда\! Торцевание на пластилине\букет\17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0" y="3500438"/>
            <a:ext cx="1927225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 descr="D:\Документы Татьяна\Папка учителя\Методические материалы\Задания к урокам\Уроки художественного труда\! Торцевание на пластилине\букет\18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3524250"/>
            <a:ext cx="1944688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 descr="D:\Документы Татьяна\Папка учителя\Методические материалы\Задания к урокам\Уроки художественного труда\! Торцевание на пластилине\букет\19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3559175"/>
            <a:ext cx="1708150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 descr="D:\Документы Татьяна\Папка учителя\Методические материалы\Задания к урокам\Уроки художественного труда\! Торцевание на пластилине\букет\20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5226050"/>
            <a:ext cx="1655762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 descr="D:\Документы Татьяна\Папка учителя\Методические материалы\Задания к урокам\Уроки художественного труда\! Торцевание на пластилине\букет\2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050" y="5259388"/>
            <a:ext cx="1692275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5" descr="D:\Документы Татьяна\Папка учителя\Методические материалы\Задания к урокам\Уроки художественного труда\! Торцевание на пластилине\букет\22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5226050"/>
            <a:ext cx="19431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6" descr="D:\Документы Татьяна\Папка учителя\Методические материалы\Задания к урокам\Уроки художественного труда\! Торцевание на пластилине\букет\23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5248275"/>
            <a:ext cx="1546225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7" descr="D:\Документы Татьяна\Папка учителя\Методические материалы\Задания к урокам\Уроки художественного труда\! Торцевание на пластилине\букет\28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4788" y="5157788"/>
            <a:ext cx="1157287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4450"/>
            <a:ext cx="8229600" cy="7921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Мультимедийные уроки</a:t>
            </a:r>
            <a:endParaRPr lang="ru-RU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944563"/>
            <a:ext cx="8713788" cy="5884862"/>
          </a:xfrm>
        </p:spPr>
      </p:pic>
      <p:grpSp>
        <p:nvGrpSpPr>
          <p:cNvPr id="27652" name="Group 17"/>
          <p:cNvGrpSpPr>
            <a:grpSpLocks/>
          </p:cNvGrpSpPr>
          <p:nvPr/>
        </p:nvGrpSpPr>
        <p:grpSpPr bwMode="auto">
          <a:xfrm>
            <a:off x="2051050" y="1773238"/>
            <a:ext cx="1185863" cy="906462"/>
            <a:chOff x="4241" y="164"/>
            <a:chExt cx="747" cy="571"/>
          </a:xfrm>
        </p:grpSpPr>
        <p:pic>
          <p:nvPicPr>
            <p:cNvPr id="27670" name="Picture 18" descr="LADYBUG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6173723">
              <a:off x="4273" y="132"/>
              <a:ext cx="571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71" name="Text Box 19"/>
            <p:cNvSpPr txBox="1">
              <a:spLocks noChangeArrowheads="1"/>
            </p:cNvSpPr>
            <p:nvPr/>
          </p:nvSpPr>
          <p:spPr bwMode="auto">
            <a:xfrm>
              <a:off x="4422" y="404"/>
              <a:ext cx="56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2800" b="1">
                  <a:solidFill>
                    <a:schemeClr val="bg1"/>
                  </a:solidFill>
                </a:rPr>
                <a:t>10-8</a:t>
              </a:r>
            </a:p>
          </p:txBody>
        </p: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6156325" y="1844675"/>
            <a:ext cx="1512888" cy="990600"/>
            <a:chOff x="2744" y="572"/>
            <a:chExt cx="776" cy="702"/>
          </a:xfrm>
        </p:grpSpPr>
        <p:pic>
          <p:nvPicPr>
            <p:cNvPr id="27668" name="Picture 21" descr="BUTRFLY3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7315390">
              <a:off x="2781" y="535"/>
              <a:ext cx="702" cy="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9" name="Text Box 22"/>
            <p:cNvSpPr txBox="1">
              <a:spLocks noChangeArrowheads="1"/>
            </p:cNvSpPr>
            <p:nvPr/>
          </p:nvSpPr>
          <p:spPr bwMode="auto">
            <a:xfrm>
              <a:off x="2835" y="755"/>
              <a:ext cx="635" cy="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3200" b="1">
                  <a:solidFill>
                    <a:srgbClr val="00CC66"/>
                  </a:solidFill>
                </a:rPr>
                <a:t>9- 5</a:t>
              </a:r>
            </a:p>
          </p:txBody>
        </p:sp>
      </p:grpSp>
      <p:pic>
        <p:nvPicPr>
          <p:cNvPr id="27654" name="Picture 6" descr="08-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852738"/>
            <a:ext cx="1296987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684213" y="3141663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200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27656" name="Picture 9" descr="FLOWERS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4724400"/>
            <a:ext cx="1439862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Text Box 10"/>
          <p:cNvSpPr txBox="1">
            <a:spLocks noChangeArrowheads="1"/>
          </p:cNvSpPr>
          <p:nvPr/>
        </p:nvSpPr>
        <p:spPr bwMode="auto">
          <a:xfrm>
            <a:off x="755650" y="5661025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200" b="1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27658" name="Picture 12" descr="JFLOWER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4288" y="4165600"/>
            <a:ext cx="16383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9" name="Text Box 13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3144838" y="4656138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27660" name="Picture 15" descr="NA00042_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3425" y="3119438"/>
            <a:ext cx="14652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1" name="Text Box 16"/>
          <p:cNvSpPr txBox="1">
            <a:spLocks noChangeArrowheads="1"/>
          </p:cNvSpPr>
          <p:nvPr/>
        </p:nvSpPr>
        <p:spPr bwMode="auto">
          <a:xfrm>
            <a:off x="5072063" y="3836988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200" b="1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27662" name="Group 26"/>
          <p:cNvGrpSpPr>
            <a:grpSpLocks/>
          </p:cNvGrpSpPr>
          <p:nvPr/>
        </p:nvGrpSpPr>
        <p:grpSpPr bwMode="auto">
          <a:xfrm>
            <a:off x="6334125" y="3573463"/>
            <a:ext cx="1439863" cy="1700212"/>
            <a:chOff x="1519" y="2205"/>
            <a:chExt cx="907" cy="1071"/>
          </a:xfrm>
        </p:grpSpPr>
        <p:pic>
          <p:nvPicPr>
            <p:cNvPr id="27666" name="Picture 27" descr="FLOWERS4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2205"/>
              <a:ext cx="907" cy="1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7" name="Text Box 28"/>
            <p:cNvSpPr txBox="1">
              <a:spLocks noChangeArrowheads="1"/>
            </p:cNvSpPr>
            <p:nvPr/>
          </p:nvSpPr>
          <p:spPr bwMode="auto">
            <a:xfrm>
              <a:off x="1746" y="2795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3200" b="1">
                  <a:solidFill>
                    <a:schemeClr val="bg1"/>
                  </a:solidFill>
                </a:rPr>
                <a:t>6</a:t>
              </a:r>
            </a:p>
          </p:txBody>
        </p:sp>
      </p:grpSp>
      <p:grpSp>
        <p:nvGrpSpPr>
          <p:cNvPr id="27663" name="Group 23"/>
          <p:cNvGrpSpPr>
            <a:grpSpLocks/>
          </p:cNvGrpSpPr>
          <p:nvPr/>
        </p:nvGrpSpPr>
        <p:grpSpPr bwMode="auto">
          <a:xfrm>
            <a:off x="7572375" y="5376863"/>
            <a:ext cx="1211263" cy="1149350"/>
            <a:chOff x="4876" y="3430"/>
            <a:chExt cx="763" cy="724"/>
          </a:xfrm>
        </p:grpSpPr>
        <p:pic>
          <p:nvPicPr>
            <p:cNvPr id="27664" name="Picture 24" descr="08-3">
              <a:hlinkClick r:id="rId4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" y="3430"/>
              <a:ext cx="763" cy="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5" name="Text Box 25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057" y="3430"/>
              <a:ext cx="45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3200" b="1">
                  <a:solidFill>
                    <a:schemeClr val="bg1"/>
                  </a:solidFill>
                </a:rPr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Татьяна\Pictures\Мои рисунки\! Портреты\Писатели\Портреты детских писателей\Чуковский Корней Иванович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1100" y="2636838"/>
            <a:ext cx="2801938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C:\Users\Татьяна\Pictures\Мои рисунки\! Портреты\Писатели\Крылов И.А., К. Брюлло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52400"/>
            <a:ext cx="288925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C:\Users\Татьяна\Pictures\Мои рисунки\! Портреты\Писатели\Есенин Сергей Александрович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0550" y="1341438"/>
            <a:ext cx="3040063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Татьяна\Pictures\Мои рисунки\! Вода\снежинки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447675"/>
            <a:ext cx="3048000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C:\Users\Татьяна\Pictures\Мои рисунки\! Картины. Художники\Леонардо да Винчи  XV-XVIe\Мона Лиза (Джиоконда - Джоконда)\Мона Лиза. Джоконда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" y="106363"/>
            <a:ext cx="2428875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C:\Users\Татьяна\Pictures\Мои рисунки\! Полезные ископаемые (камни, кристаллы, минералы)\Каучук\7 Сбор латекса геве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2725" y="115888"/>
            <a:ext cx="2449513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C:\Users\Татьяна\Pictures\Мои рисунки\++ Животные\Млекопитающиеся (звери)\Млекопитающие фото\! Козлы, бараны\Горный козел 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3678238"/>
            <a:ext cx="403225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C:\Users\Татьяна\Pictures\Мои рисунки\+ Растения\! Деревья и кустарники\Секвойя\Секвойя 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2525" y="4005263"/>
            <a:ext cx="4075113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569325" cy="20891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9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Использование ИКТ </a:t>
            </a:r>
            <a:r>
              <a:rPr lang="ru-RU" sz="49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/>
            </a:r>
            <a:br>
              <a:rPr lang="ru-RU" sz="49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</a:br>
            <a:r>
              <a:rPr lang="ru-RU" sz="49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в </a:t>
            </a:r>
            <a:r>
              <a:rPr lang="ru-RU" sz="49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учебном процессе позволяет:</a:t>
            </a:r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 </a:t>
            </a:r>
            <a:endParaRPr lang="ru-RU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yarsky" pitchFamily="33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2565400"/>
            <a:ext cx="8229600" cy="4032250"/>
          </a:xfrm>
        </p:spPr>
        <p:txBody>
          <a:bodyPr rtlCol="0"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000" b="1" dirty="0" smtClean="0"/>
              <a:t>усилить </a:t>
            </a:r>
            <a:r>
              <a:rPr lang="ru-RU" sz="3000" b="1" dirty="0"/>
              <a:t>образовательные эффекты</a:t>
            </a:r>
            <a:r>
              <a:rPr lang="ru-RU" sz="3000" b="1" dirty="0" smtClean="0"/>
              <a:t>;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0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000" b="1" dirty="0" smtClean="0"/>
              <a:t>повысить </a:t>
            </a:r>
            <a:r>
              <a:rPr lang="ru-RU" sz="3000" b="1" dirty="0"/>
              <a:t>качество усвоения материала</a:t>
            </a:r>
            <a:r>
              <a:rPr lang="ru-RU" sz="3000" b="1" dirty="0" smtClean="0"/>
              <a:t>;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0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000" b="1" dirty="0" smtClean="0"/>
              <a:t>осуществить </a:t>
            </a:r>
            <a:r>
              <a:rPr lang="ru-RU" sz="3000" b="1" dirty="0"/>
              <a:t>дифференцированный подход к учащимся с разным уровнем готовности к обучению</a:t>
            </a:r>
            <a:r>
              <a:rPr lang="ru-RU" sz="3000" b="1" dirty="0" smtClean="0"/>
              <a:t>;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0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000" b="1" dirty="0" smtClean="0"/>
              <a:t>организовать </a:t>
            </a:r>
            <a:r>
              <a:rPr lang="ru-RU" sz="3000" b="1" dirty="0"/>
              <a:t>одновременно детей, обладающих различными способностями и возможностями</a:t>
            </a:r>
            <a:r>
              <a:rPr lang="ru-RU" sz="3000" b="1" dirty="0" smtClean="0"/>
              <a:t>.</a:t>
            </a:r>
            <a:endParaRPr lang="ru-RU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15843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Для повышения качества образования необходимо: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yarsky" pitchFamily="33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4525963"/>
          </a:xfrm>
        </p:spPr>
        <p:txBody>
          <a:bodyPr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 smtClean="0"/>
              <a:t>использовать   </a:t>
            </a:r>
            <a:r>
              <a:rPr lang="ru-RU" sz="2800" b="1" dirty="0"/>
              <a:t>на   уроках   и   во   внеурочное   время  современные  инновационные методики, новые формы организации и проведения учебных </a:t>
            </a:r>
            <a:r>
              <a:rPr lang="ru-RU" sz="2800" b="1" dirty="0" smtClean="0"/>
              <a:t>занятий;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0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/>
              <a:t>п</a:t>
            </a:r>
            <a:r>
              <a:rPr lang="ru-RU" sz="2800" b="1" dirty="0" smtClean="0"/>
              <a:t>родолжать </a:t>
            </a:r>
            <a:r>
              <a:rPr lang="ru-RU" sz="2800" b="1" dirty="0"/>
              <a:t>методическое совершенствование  </a:t>
            </a:r>
            <a:r>
              <a:rPr lang="ru-RU" sz="2800" b="1" dirty="0" smtClean="0"/>
              <a:t>учителей  </a:t>
            </a:r>
            <a:r>
              <a:rPr lang="ru-RU" sz="2800" b="1" dirty="0"/>
              <a:t>для повышения </a:t>
            </a:r>
            <a:r>
              <a:rPr lang="ru-RU" sz="2800" b="1" dirty="0" smtClean="0"/>
              <a:t>их профессионализма;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0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/>
              <a:t>а</a:t>
            </a:r>
            <a:r>
              <a:rPr lang="ru-RU" sz="2800" b="1" dirty="0" smtClean="0"/>
              <a:t>ктивнее </a:t>
            </a:r>
            <a:r>
              <a:rPr lang="ru-RU" sz="2800" b="1" dirty="0"/>
              <a:t>и шире использовать на уроках современные педагогические технологии, возможности информационно-коммуникационных технологий, сети Интернет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31748" name="Picture 2" descr="C:\Users\Татьяна\Pictures\Мои рисунки\Фотошоп\+ школьные\объекты\15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4379913"/>
            <a:ext cx="14335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8509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Целевые 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направления:</a:t>
            </a:r>
            <a:endParaRPr lang="ru-RU" sz="4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yarsky" pitchFamily="33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196975"/>
            <a:ext cx="8928100" cy="5327650"/>
          </a:xfrm>
        </p:spPr>
        <p:txBody>
          <a:bodyPr rtlCol="0">
            <a:no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600" b="1" dirty="0"/>
              <a:t>с</a:t>
            </a:r>
            <a:r>
              <a:rPr lang="ru-RU" sz="2600" b="1" dirty="0" smtClean="0"/>
              <a:t>овершенствование </a:t>
            </a:r>
            <a:r>
              <a:rPr lang="ru-RU" sz="2600" b="1" dirty="0"/>
              <a:t>организации учебного процесса и повышение результатов </a:t>
            </a:r>
            <a:r>
              <a:rPr lang="ru-RU" sz="2600" b="1" dirty="0" smtClean="0"/>
              <a:t>обучения;</a:t>
            </a:r>
          </a:p>
          <a:p>
            <a:pPr mar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b="1" dirty="0" smtClean="0"/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600" b="1" dirty="0"/>
              <a:t>с</a:t>
            </a:r>
            <a:r>
              <a:rPr lang="ru-RU" sz="2600" b="1" dirty="0" smtClean="0"/>
              <a:t>оздание </a:t>
            </a:r>
            <a:r>
              <a:rPr lang="ru-RU" sz="2600" b="1" dirty="0"/>
              <a:t>условий для повышения мотивации к обучению, саморазвитию, самостоятельности в принятии </a:t>
            </a:r>
            <a:r>
              <a:rPr lang="ru-RU" sz="2600" b="1" dirty="0" smtClean="0"/>
              <a:t>решений;</a:t>
            </a:r>
          </a:p>
          <a:p>
            <a:pPr mar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b="1" dirty="0" smtClean="0"/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600" b="1" dirty="0" smtClean="0"/>
              <a:t>обеспечение </a:t>
            </a:r>
            <a:r>
              <a:rPr lang="ru-RU" sz="2600" b="1" dirty="0"/>
              <a:t>учебно-воспитательного процесса на современном </a:t>
            </a:r>
            <a:r>
              <a:rPr lang="ru-RU" sz="2600" b="1" dirty="0" smtClean="0"/>
              <a:t>уровне</a:t>
            </a:r>
            <a:r>
              <a:rPr lang="ru-RU" sz="2600" b="1" dirty="0"/>
              <a:t>;</a:t>
            </a:r>
            <a:endParaRPr lang="ru-RU" sz="2600" b="1" dirty="0" smtClean="0"/>
          </a:p>
          <a:p>
            <a:pPr mar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b="1" dirty="0"/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600" b="1" dirty="0"/>
              <a:t>с</a:t>
            </a:r>
            <a:r>
              <a:rPr lang="ru-RU" sz="2600" b="1" dirty="0" smtClean="0"/>
              <a:t>оздание </a:t>
            </a:r>
            <a:r>
              <a:rPr lang="ru-RU" sz="2600" b="1" dirty="0"/>
              <a:t>условий для удовлетворения образовательных потребностей </a:t>
            </a:r>
            <a:r>
              <a:rPr lang="ru-RU" sz="2600" b="1" dirty="0" smtClean="0"/>
              <a:t>ребенка;</a:t>
            </a:r>
          </a:p>
          <a:p>
            <a:pPr mar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b="1" dirty="0"/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600" b="1" dirty="0"/>
              <a:t>с</a:t>
            </a:r>
            <a:r>
              <a:rPr lang="ru-RU" sz="2600" b="1" dirty="0" smtClean="0"/>
              <a:t>овершенствование </a:t>
            </a:r>
            <a:r>
              <a:rPr lang="ru-RU" sz="2600" b="1" dirty="0"/>
              <a:t>системы воспитательной работы как средства повышения качества </a:t>
            </a:r>
            <a:r>
              <a:rPr lang="ru-RU" sz="2600" b="1" dirty="0" smtClean="0"/>
              <a:t>образования;</a:t>
            </a:r>
          </a:p>
          <a:p>
            <a:pPr mar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b="1" dirty="0"/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600" b="1" dirty="0"/>
              <a:t>о</a:t>
            </a:r>
            <a:r>
              <a:rPr lang="ru-RU" sz="2600" b="1" dirty="0" smtClean="0"/>
              <a:t>беспечение </a:t>
            </a:r>
            <a:r>
              <a:rPr lang="ru-RU" sz="2600" b="1" dirty="0"/>
              <a:t>физического развития учащихся, использование </a:t>
            </a:r>
            <a:r>
              <a:rPr lang="ru-RU" sz="2600" b="1" dirty="0" err="1" smtClean="0"/>
              <a:t>здоровьесберегающих</a:t>
            </a:r>
            <a:r>
              <a:rPr lang="ru-RU" sz="2600" b="1" dirty="0" smtClean="0"/>
              <a:t> технологий;</a:t>
            </a:r>
          </a:p>
          <a:p>
            <a:pPr mar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b="1" dirty="0"/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600" b="1" dirty="0"/>
              <a:t>с</a:t>
            </a:r>
            <a:r>
              <a:rPr lang="ru-RU" sz="2600" b="1" dirty="0" smtClean="0"/>
              <a:t>овершенствование </a:t>
            </a:r>
            <a:r>
              <a:rPr lang="ru-RU" sz="2600" b="1" dirty="0"/>
              <a:t>материально-технической базы школы.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400" y="1341438"/>
            <a:ext cx="91440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500" dirty="0" smtClean="0">
                <a:solidFill>
                  <a:schemeClr val="accent2">
                    <a:lumMod val="50000"/>
                  </a:schemeClr>
                </a:solidFill>
                <a:latin typeface="Boyarsky" pitchFamily="33" charset="0"/>
              </a:rPr>
              <a:t>Спасибо за внимание.</a:t>
            </a:r>
            <a:endParaRPr lang="ru-RU" sz="5500" dirty="0">
              <a:solidFill>
                <a:schemeClr val="accent2">
                  <a:lumMod val="50000"/>
                </a:schemeClr>
              </a:solidFill>
              <a:latin typeface="Boyarsky" pitchFamily="33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25" y="3573463"/>
            <a:ext cx="8229600" cy="1328737"/>
          </a:xfrm>
        </p:spPr>
        <p:txBody>
          <a:bodyPr/>
          <a:lstStyle/>
          <a:p>
            <a:pPr marL="0" lvl="1" indent="0" algn="ctr">
              <a:buFont typeface="Arial" charset="0"/>
              <a:buNone/>
            </a:pPr>
            <a:r>
              <a:rPr lang="ru-RU" sz="4000" b="1" i="1" smtClean="0">
                <a:solidFill>
                  <a:schemeClr val="hlink"/>
                </a:solidFill>
                <a:latin typeface="Arial" charset="0"/>
              </a:rPr>
              <a:t>Всем высокого качества!</a:t>
            </a:r>
          </a:p>
          <a:p>
            <a:endParaRPr lang="ru-RU" smtClean="0"/>
          </a:p>
        </p:txBody>
      </p:sp>
      <p:pic>
        <p:nvPicPr>
          <p:cNvPr id="32772" name="Picture 2" descr="C:\Users\Татьяна\Pictures\Мои рисунки\Фотошоп\+ школьные\объекты\8044a01f5c4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3192463"/>
            <a:ext cx="4041775" cy="366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9223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Задачи: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yarsky" pitchFamily="33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525962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600" b="1" dirty="0"/>
              <a:t>о</a:t>
            </a:r>
            <a:r>
              <a:rPr lang="ru-RU" sz="2600" b="1" dirty="0" smtClean="0"/>
              <a:t>бобщение </a:t>
            </a:r>
            <a:r>
              <a:rPr lang="ru-RU" sz="2600" b="1" dirty="0"/>
              <a:t>и внедрение в практику </a:t>
            </a:r>
            <a:r>
              <a:rPr lang="ru-RU" sz="2600" b="1" dirty="0" smtClean="0"/>
              <a:t>достижений передового </a:t>
            </a:r>
            <a:r>
              <a:rPr lang="ru-RU" sz="2600" b="1" dirty="0"/>
              <a:t>педагогического </a:t>
            </a:r>
            <a:r>
              <a:rPr lang="ru-RU" sz="2600" b="1" dirty="0" smtClean="0"/>
              <a:t>опыта</a:t>
            </a:r>
            <a:r>
              <a:rPr lang="ru-RU" sz="2600" b="1" dirty="0"/>
              <a:t>;</a:t>
            </a:r>
            <a:endParaRPr lang="ru-RU" sz="2600" b="1" dirty="0" smtClean="0"/>
          </a:p>
          <a:p>
            <a:pPr mar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000" b="1" dirty="0"/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600" b="1" dirty="0"/>
              <a:t>ф</a:t>
            </a:r>
            <a:r>
              <a:rPr lang="ru-RU" sz="2600" b="1" dirty="0" smtClean="0"/>
              <a:t>ормирование </a:t>
            </a:r>
            <a:r>
              <a:rPr lang="ru-RU" sz="2600" b="1" dirty="0"/>
              <a:t>установок на освоение </a:t>
            </a:r>
            <a:r>
              <a:rPr lang="ru-RU" sz="2600" b="1" dirty="0" smtClean="0"/>
              <a:t>современных педагогических </a:t>
            </a:r>
            <a:r>
              <a:rPr lang="ru-RU" sz="2600" b="1" dirty="0"/>
              <a:t>технологий, </a:t>
            </a:r>
            <a:r>
              <a:rPr lang="ru-RU" sz="2600" b="1" dirty="0" smtClean="0"/>
              <a:t>подходов, обеспечивающих </a:t>
            </a:r>
            <a:r>
              <a:rPr lang="ru-RU" sz="2600" b="1" dirty="0"/>
              <a:t>подготовку качественно </a:t>
            </a:r>
            <a:r>
              <a:rPr lang="ru-RU" sz="2600" b="1" dirty="0" smtClean="0"/>
              <a:t>нового младшего школьника</a:t>
            </a:r>
            <a:r>
              <a:rPr lang="ru-RU" sz="2600" b="1" dirty="0"/>
              <a:t>;</a:t>
            </a:r>
            <a:endParaRPr lang="ru-RU" sz="2600" b="1" dirty="0" smtClean="0"/>
          </a:p>
          <a:p>
            <a:pPr mar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000" b="1" dirty="0"/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600" b="1" dirty="0"/>
              <a:t>с</a:t>
            </a:r>
            <a:r>
              <a:rPr lang="ru-RU" sz="2600" b="1" dirty="0" smtClean="0"/>
              <a:t>оздание </a:t>
            </a:r>
            <a:r>
              <a:rPr lang="ru-RU" sz="2600" b="1" dirty="0"/>
              <a:t>единой системы урочной и </a:t>
            </a:r>
            <a:r>
              <a:rPr lang="ru-RU" sz="2600" b="1" dirty="0" smtClean="0"/>
              <a:t>внеурочной деятельности </a:t>
            </a:r>
            <a:r>
              <a:rPr lang="ru-RU" sz="2600" b="1" dirty="0"/>
              <a:t>учителей и учеников, направленной </a:t>
            </a:r>
            <a:r>
              <a:rPr lang="ru-RU" sz="2600" b="1" dirty="0" smtClean="0"/>
              <a:t>на разностороннее </a:t>
            </a:r>
            <a:r>
              <a:rPr lang="ru-RU" sz="2600" b="1" dirty="0"/>
              <a:t>развитие образовательного </a:t>
            </a:r>
            <a:r>
              <a:rPr lang="ru-RU" sz="2600" b="1" dirty="0" smtClean="0"/>
              <a:t>процесса</a:t>
            </a:r>
            <a:r>
              <a:rPr lang="ru-RU" sz="2600" b="1" dirty="0"/>
              <a:t>;</a:t>
            </a:r>
            <a:endParaRPr lang="ru-RU" sz="2600" b="1" dirty="0" smtClean="0"/>
          </a:p>
          <a:p>
            <a:pPr mar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000" b="1" dirty="0"/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600" b="1" dirty="0"/>
              <a:t>о</a:t>
            </a:r>
            <a:r>
              <a:rPr lang="ru-RU" sz="2600" b="1" dirty="0" smtClean="0"/>
              <a:t>рганизация </a:t>
            </a:r>
            <a:r>
              <a:rPr lang="ru-RU" sz="2600" b="1" dirty="0"/>
              <a:t>взаимодействия учителей </a:t>
            </a:r>
            <a:r>
              <a:rPr lang="ru-RU" sz="2600" b="1" dirty="0" smtClean="0"/>
              <a:t>начальных классов</a:t>
            </a:r>
            <a:r>
              <a:rPr lang="ru-RU" sz="2600" b="1" dirty="0"/>
              <a:t>, психолога, логопеда и родителей с </a:t>
            </a:r>
            <a:r>
              <a:rPr lang="ru-RU" sz="2600" b="1" dirty="0" smtClean="0"/>
              <a:t>целью изучения </a:t>
            </a:r>
            <a:r>
              <a:rPr lang="ru-RU" sz="2600" b="1" dirty="0"/>
              <a:t>и развития индивидуальных </a:t>
            </a:r>
            <a:r>
              <a:rPr lang="ru-RU" sz="2600" b="1" dirty="0" smtClean="0"/>
              <a:t>способностей обучающихся</a:t>
            </a:r>
            <a:r>
              <a:rPr lang="ru-RU" sz="2600" b="1" dirty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Татьяна\Pictures\Мои рисунки\Фотошоп\+ школьные\! книги, блокноты\блокнот с ручкой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288" y="5157788"/>
            <a:ext cx="15049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Составляющие качества 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образования:</a:t>
            </a:r>
            <a:endParaRPr lang="ru-RU" sz="4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yarsky" pitchFamily="33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773238"/>
            <a:ext cx="8785225" cy="499745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400" b="1" dirty="0"/>
              <a:t>к</a:t>
            </a:r>
            <a:r>
              <a:rPr lang="ru-RU" sz="3400" b="1" dirty="0" smtClean="0"/>
              <a:t>ачество </a:t>
            </a:r>
            <a:r>
              <a:rPr lang="ru-RU" sz="3400" b="1" dirty="0" err="1"/>
              <a:t>обученности</a:t>
            </a:r>
            <a:r>
              <a:rPr lang="ru-RU" sz="3400" b="1" dirty="0"/>
              <a:t> школьников по образовательным </a:t>
            </a:r>
            <a:r>
              <a:rPr lang="ru-RU" sz="3400" b="1" dirty="0" smtClean="0"/>
              <a:t>областям;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3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400" b="1" dirty="0"/>
              <a:t>к</a:t>
            </a:r>
            <a:r>
              <a:rPr lang="ru-RU" sz="3400" b="1" dirty="0" smtClean="0"/>
              <a:t>ачество </a:t>
            </a:r>
            <a:r>
              <a:rPr lang="ru-RU" sz="3400" b="1" dirty="0" err="1"/>
              <a:t>сформированности</a:t>
            </a:r>
            <a:r>
              <a:rPr lang="ru-RU" sz="3400" b="1" dirty="0"/>
              <a:t> </a:t>
            </a:r>
            <a:r>
              <a:rPr lang="ru-RU" sz="3400" b="1" dirty="0" err="1"/>
              <a:t>общеучебных</a:t>
            </a:r>
            <a:r>
              <a:rPr lang="ru-RU" sz="3400" b="1" dirty="0"/>
              <a:t> умений </a:t>
            </a:r>
            <a:r>
              <a:rPr lang="ru-RU" sz="3400" b="1" dirty="0" smtClean="0"/>
              <a:t>школьников (умение </a:t>
            </a:r>
            <a:r>
              <a:rPr lang="ru-RU" sz="3400" b="1" dirty="0"/>
              <a:t>работать с учебником, текстом, составить план, умение анализировать, делать вывод и т. п</a:t>
            </a:r>
            <a:r>
              <a:rPr lang="ru-RU" sz="3400" b="1" dirty="0" smtClean="0"/>
              <a:t>.);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3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400" b="1" dirty="0"/>
              <a:t>к</a:t>
            </a:r>
            <a:r>
              <a:rPr lang="ru-RU" sz="3400" b="1" dirty="0" smtClean="0"/>
              <a:t>ачество </a:t>
            </a:r>
            <a:r>
              <a:rPr lang="ru-RU" sz="3400" b="1" dirty="0"/>
              <a:t>воспитанности </a:t>
            </a:r>
            <a:r>
              <a:rPr lang="ru-RU" sz="3400" b="1" dirty="0" smtClean="0"/>
              <a:t>школьников (отслеживается </a:t>
            </a:r>
            <a:r>
              <a:rPr lang="ru-RU" sz="3400" b="1" dirty="0"/>
              <a:t>по специальным методикам</a:t>
            </a:r>
            <a:r>
              <a:rPr lang="ru-RU" sz="3400" b="1" dirty="0" smtClean="0"/>
              <a:t>);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3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400" b="1" dirty="0"/>
              <a:t>к</a:t>
            </a:r>
            <a:r>
              <a:rPr lang="ru-RU" sz="3400" b="1" dirty="0" smtClean="0"/>
              <a:t>ачество </a:t>
            </a:r>
            <a:r>
              <a:rPr lang="ru-RU" sz="3400" b="1" dirty="0"/>
              <a:t>развития личности </a:t>
            </a:r>
            <a:r>
              <a:rPr lang="ru-RU" sz="3400" b="1" dirty="0" smtClean="0"/>
              <a:t>школьников (эмоциональность</a:t>
            </a:r>
            <a:r>
              <a:rPr lang="ru-RU" sz="3400" b="1" dirty="0"/>
              <a:t>, воля, познавательный интерес, мотивация и т. д</a:t>
            </a:r>
            <a:r>
              <a:rPr lang="ru-RU" sz="3400" b="1" dirty="0" smtClean="0"/>
              <a:t>.);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3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400" b="1" dirty="0"/>
              <a:t>к</a:t>
            </a:r>
            <a:r>
              <a:rPr lang="ru-RU" sz="3400" b="1" dirty="0" smtClean="0"/>
              <a:t>ачество </a:t>
            </a:r>
            <a:r>
              <a:rPr lang="ru-RU" sz="3400" b="1" dirty="0"/>
              <a:t>социальной </a:t>
            </a:r>
            <a:r>
              <a:rPr lang="ru-RU" sz="3400" b="1" dirty="0" smtClean="0"/>
              <a:t>адаптации (способность </a:t>
            </a:r>
            <a:r>
              <a:rPr lang="ru-RU" sz="3400" b="1" dirty="0"/>
              <a:t>найти свою «нишу» в обществе</a:t>
            </a:r>
            <a:r>
              <a:rPr lang="ru-RU" sz="3400" b="1" dirty="0" smtClean="0"/>
              <a:t>).</a:t>
            </a:r>
            <a:endParaRPr lang="ru-RU" sz="3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Методическая работа в начальной школе:</a:t>
            </a:r>
            <a:endParaRPr lang="ru-RU" sz="4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yarsky" pitchFamily="33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557338"/>
            <a:ext cx="8856663" cy="5140325"/>
          </a:xfrm>
        </p:spPr>
        <p:txBody>
          <a:bodyPr rtlCol="0">
            <a:no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600" b="1" dirty="0"/>
              <a:t>с</a:t>
            </a:r>
            <a:r>
              <a:rPr lang="ru-RU" sz="2600" b="1" dirty="0" smtClean="0"/>
              <a:t>ледование традициям </a:t>
            </a:r>
            <a:r>
              <a:rPr lang="ru-RU" sz="2600" b="1" dirty="0"/>
              <a:t>и </a:t>
            </a:r>
            <a:r>
              <a:rPr lang="ru-RU" sz="2600" b="1" dirty="0" smtClean="0"/>
              <a:t>внедрение новации;</a:t>
            </a:r>
          </a:p>
          <a:p>
            <a:pPr mar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b="1" dirty="0"/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600" b="1" dirty="0"/>
              <a:t>повышение компетентности учителя</a:t>
            </a:r>
            <a:r>
              <a:rPr lang="ru-RU" sz="2600" b="1" dirty="0" smtClean="0"/>
              <a:t>;</a:t>
            </a:r>
          </a:p>
          <a:p>
            <a:pPr mar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b="1" dirty="0"/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600" b="1" dirty="0"/>
              <a:t>освоение и внедрение в работу новейших информационных технологий</a:t>
            </a:r>
            <a:r>
              <a:rPr lang="ru-RU" sz="2600" b="1" dirty="0" smtClean="0"/>
              <a:t>;</a:t>
            </a:r>
          </a:p>
          <a:p>
            <a:pPr mar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b="1" dirty="0"/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600" b="1" dirty="0"/>
              <a:t>определение причин типичных затруднений школьников и их коррекция</a:t>
            </a:r>
            <a:r>
              <a:rPr lang="ru-RU" sz="2600" b="1" dirty="0" smtClean="0"/>
              <a:t>;</a:t>
            </a:r>
          </a:p>
          <a:p>
            <a:pPr mar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b="1" dirty="0"/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600" b="1" dirty="0"/>
              <a:t>выявление уровня </a:t>
            </a:r>
            <a:r>
              <a:rPr lang="ru-RU" sz="2600" b="1" dirty="0" err="1"/>
              <a:t>сформированности</a:t>
            </a:r>
            <a:r>
              <a:rPr lang="ru-RU" sz="2600" b="1" dirty="0"/>
              <a:t> системы качества знаний учащихся</a:t>
            </a:r>
            <a:r>
              <a:rPr lang="ru-RU" sz="2600" b="1" dirty="0" smtClean="0"/>
              <a:t>;</a:t>
            </a:r>
          </a:p>
          <a:p>
            <a:pPr mar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b="1" dirty="0"/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600" b="1" dirty="0"/>
              <a:t>накопление и фиксирование индивидуальных достижений школьников путём оформления портфолио</a:t>
            </a:r>
            <a:r>
              <a:rPr lang="ru-RU" sz="2600" b="1" dirty="0" smtClean="0"/>
              <a:t>;</a:t>
            </a:r>
          </a:p>
          <a:p>
            <a:pPr mar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b="1" dirty="0"/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600" b="1" dirty="0"/>
              <a:t>организация проектной деятельности, позволяющей развивать творческие способности учащихся.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600" b="1" dirty="0"/>
          </a:p>
        </p:txBody>
      </p:sp>
      <p:pic>
        <p:nvPicPr>
          <p:cNvPr id="8196" name="Picture 2" descr="C:\Users\Татьяна\Pictures\Мои рисунки\Фотошоп\+ школьные\объекты\254-3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463" y="908050"/>
            <a:ext cx="22161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2804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Педагогические качества: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2276475"/>
            <a:ext cx="8229600" cy="3825875"/>
          </a:xfrm>
        </p:spPr>
        <p:txBody>
          <a:bodyPr rtlCol="0">
            <a:normAutofit fontScale="92500" lnSpcReduction="10000"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/>
              <a:t>в</a:t>
            </a:r>
            <a:r>
              <a:rPr lang="ru-RU" sz="2800" b="1" dirty="0" smtClean="0"/>
              <a:t>ладение современными образовательными технологиями;</a:t>
            </a:r>
          </a:p>
          <a:p>
            <a:pPr mar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100" b="1" dirty="0" smtClean="0"/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 smtClean="0"/>
              <a:t>способность </a:t>
            </a:r>
            <a:r>
              <a:rPr lang="ru-RU" sz="2800" b="1" dirty="0"/>
              <a:t>делать учебный материал доступным </a:t>
            </a:r>
            <a:r>
              <a:rPr lang="ru-RU" sz="2800" b="1" dirty="0" smtClean="0"/>
              <a:t>пониманию;</a:t>
            </a:r>
          </a:p>
          <a:p>
            <a:pPr mar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000" b="1" dirty="0" smtClean="0"/>
              <a:t> </a:t>
            </a:r>
            <a:endParaRPr lang="ru-RU" sz="1000" b="1" dirty="0"/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/>
              <a:t>творческое применение методов </a:t>
            </a:r>
            <a:r>
              <a:rPr lang="ru-RU" sz="2800" b="1" dirty="0" smtClean="0"/>
              <a:t>обучения;</a:t>
            </a:r>
          </a:p>
          <a:p>
            <a:pPr mar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000" b="1" dirty="0" smtClean="0"/>
              <a:t> </a:t>
            </a:r>
            <a:endParaRPr lang="ru-RU" sz="1000" b="1" dirty="0"/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 smtClean="0"/>
              <a:t>способность </a:t>
            </a:r>
            <a:r>
              <a:rPr lang="ru-RU" sz="2800" b="1" dirty="0"/>
              <a:t>организовать детский </a:t>
            </a:r>
            <a:r>
              <a:rPr lang="ru-RU" sz="2800" b="1" dirty="0" smtClean="0"/>
              <a:t>коллектив;</a:t>
            </a:r>
          </a:p>
          <a:p>
            <a:pPr mar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000" b="1" dirty="0" smtClean="0"/>
              <a:t> </a:t>
            </a:r>
            <a:endParaRPr lang="ru-RU" sz="1000" b="1" dirty="0"/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/>
              <a:t>интерес к </a:t>
            </a:r>
            <a:r>
              <a:rPr lang="ru-RU" sz="2800" b="1" dirty="0" smtClean="0"/>
              <a:t>детям;</a:t>
            </a:r>
          </a:p>
          <a:p>
            <a:pPr mar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000" b="1" dirty="0" smtClean="0"/>
              <a:t> </a:t>
            </a:r>
            <a:endParaRPr lang="ru-RU" sz="1000" b="1" dirty="0"/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/>
              <a:t>яркость речи, такт, связь с жизнью, </a:t>
            </a:r>
            <a:r>
              <a:rPr lang="ru-RU" sz="2800" b="1" dirty="0" smtClean="0"/>
              <a:t>способность </a:t>
            </a:r>
            <a:r>
              <a:rPr lang="ru-RU" sz="2800" b="1" dirty="0"/>
              <a:t>к внеклассной работе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333375"/>
            <a:ext cx="8928100" cy="18002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Т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ехнологии и методики применяемые в начальной школе: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yarsky" pitchFamily="33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2492375"/>
            <a:ext cx="8785225" cy="388937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600" b="1" smtClean="0"/>
              <a:t>технология личностно-ориентированного образования;</a:t>
            </a:r>
          </a:p>
          <a:p>
            <a:pPr>
              <a:buFont typeface="Wingdings" pitchFamily="2" charset="2"/>
              <a:buChar char="Ø"/>
            </a:pPr>
            <a:r>
              <a:rPr lang="ru-RU" sz="2600" b="1" smtClean="0"/>
              <a:t>технология уровневой дифференциации;</a:t>
            </a:r>
          </a:p>
          <a:p>
            <a:pPr>
              <a:buFont typeface="Wingdings" pitchFamily="2" charset="2"/>
              <a:buChar char="Ø"/>
            </a:pPr>
            <a:r>
              <a:rPr lang="ru-RU" sz="2600" b="1" smtClean="0"/>
              <a:t>технология игрового обучения;</a:t>
            </a:r>
          </a:p>
          <a:p>
            <a:pPr>
              <a:buFont typeface="Wingdings" pitchFamily="2" charset="2"/>
              <a:buChar char="Ø"/>
            </a:pPr>
            <a:r>
              <a:rPr lang="ru-RU" sz="2600" b="1" smtClean="0"/>
              <a:t>технология системно-деятельностного подхода (проблемное обучение);</a:t>
            </a:r>
          </a:p>
          <a:p>
            <a:pPr>
              <a:buFont typeface="Wingdings" pitchFamily="2" charset="2"/>
              <a:buChar char="Ø"/>
            </a:pPr>
            <a:r>
              <a:rPr lang="ru-RU" sz="2600" b="1" smtClean="0"/>
              <a:t>проектная деятельность;</a:t>
            </a:r>
          </a:p>
          <a:p>
            <a:pPr>
              <a:buFont typeface="Wingdings" pitchFamily="2" charset="2"/>
              <a:buChar char="Ø"/>
            </a:pPr>
            <a:r>
              <a:rPr lang="ru-RU" sz="2600" b="1" smtClean="0"/>
              <a:t>здоровьесберегающие технологии;</a:t>
            </a:r>
          </a:p>
          <a:p>
            <a:pPr>
              <a:buFont typeface="Wingdings" pitchFamily="2" charset="2"/>
              <a:buChar char="Ø"/>
            </a:pPr>
            <a:r>
              <a:rPr lang="ru-RU" sz="2600" b="1" smtClean="0"/>
              <a:t>информационно-коммуникационные технологии.</a:t>
            </a:r>
          </a:p>
        </p:txBody>
      </p:sp>
      <p:pic>
        <p:nvPicPr>
          <p:cNvPr id="10244" name="Объект 3" descr="j0343363.wm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9925" y="4365625"/>
            <a:ext cx="1749425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229600" cy="20748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Внедрение ИКТ осуществляется по направлениям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:</a:t>
            </a:r>
            <a:endParaRPr lang="ru-RU" sz="4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yarsky" pitchFamily="33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3141663"/>
            <a:ext cx="8229600" cy="30241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/>
              <a:t>с</a:t>
            </a:r>
            <a:r>
              <a:rPr lang="ru-RU" sz="2800" b="1" dirty="0" smtClean="0"/>
              <a:t>оздание </a:t>
            </a:r>
            <a:r>
              <a:rPr lang="ru-RU" sz="2800" b="1" dirty="0"/>
              <a:t>презентаций к урокам</a:t>
            </a:r>
            <a:r>
              <a:rPr lang="ru-RU" sz="2800" b="1" dirty="0" smtClean="0"/>
              <a:t>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/>
              <a:t>и</a:t>
            </a:r>
            <a:r>
              <a:rPr lang="ru-RU" sz="2800" b="1" dirty="0" smtClean="0"/>
              <a:t>спользование </a:t>
            </a:r>
            <a:r>
              <a:rPr lang="ru-RU" sz="2800" b="1" dirty="0"/>
              <a:t>готовых </a:t>
            </a:r>
            <a:r>
              <a:rPr lang="ru-RU" sz="2800" b="1" dirty="0" smtClean="0"/>
              <a:t>обучающих программ;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/>
              <a:t>            </a:t>
            </a:r>
            <a:endParaRPr lang="ru-RU" sz="2800" b="1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/>
              <a:t>р</a:t>
            </a:r>
            <a:r>
              <a:rPr lang="ru-RU" sz="2800" b="1" dirty="0" smtClean="0"/>
              <a:t>абота </a:t>
            </a:r>
            <a:r>
              <a:rPr lang="ru-RU" sz="2800" b="1" dirty="0"/>
              <a:t>с ресурсами </a:t>
            </a:r>
            <a:r>
              <a:rPr lang="ru-RU" sz="2800" b="1" dirty="0" smtClean="0"/>
              <a:t>Интернет</a:t>
            </a:r>
            <a:r>
              <a:rPr lang="ru-RU" sz="2800" b="1" dirty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1268" name="Picture 4" descr="На компьютер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975225"/>
            <a:ext cx="237648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Повышение качества образования учащихс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Повышение качества образования учащихся</Template>
  <TotalTime>3</TotalTime>
  <Words>780</Words>
  <Application>Microsoft Office PowerPoint</Application>
  <PresentationFormat>Экран (4:3)</PresentationFormat>
  <Paragraphs>207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Повышение качества образования учащихся</vt:lpstr>
      <vt:lpstr>«ПОВЫШЕНИЕ КАЧЕСТВА ОБРАЗОВАНИЯ УЧАЩИХСЯ»  </vt:lpstr>
      <vt:lpstr>Из чего оно складывается?</vt:lpstr>
      <vt:lpstr>Целевые направления:</vt:lpstr>
      <vt:lpstr>Задачи:</vt:lpstr>
      <vt:lpstr>Составляющие качества образования:</vt:lpstr>
      <vt:lpstr>Методическая работа в начальной школе:</vt:lpstr>
      <vt:lpstr>Педагогические качества: </vt:lpstr>
      <vt:lpstr>Технологии и методики применяемые в начальной школе:</vt:lpstr>
      <vt:lpstr>Внедрение ИКТ осуществляется по направлениям:</vt:lpstr>
      <vt:lpstr>Презентации позволяют учителю:</vt:lpstr>
      <vt:lpstr>Презентация PowerPoint</vt:lpstr>
      <vt:lpstr>Презентация PowerPoint</vt:lpstr>
      <vt:lpstr>Презентация PowerPoint</vt:lpstr>
      <vt:lpstr>ДЯТЕЛ</vt:lpstr>
      <vt:lpstr>Презентация PowerPoint</vt:lpstr>
      <vt:lpstr>Презентация PowerPoint</vt:lpstr>
      <vt:lpstr>Что не растёт в тундре? Дриада. Багульник. Горец живородящий. Дуб.</vt:lpstr>
      <vt:lpstr>Презентация PowerPoint</vt:lpstr>
      <vt:lpstr>Презентация PowerPoint</vt:lpstr>
      <vt:lpstr>Использование тестовых заданий</vt:lpstr>
      <vt:lpstr>Кто автор сказки «Кот в сапогах»?</vt:lpstr>
      <vt:lpstr>Гимнастика для ума.</vt:lpstr>
      <vt:lpstr>Презентация PowerPoint</vt:lpstr>
      <vt:lpstr>Презентация PowerPoint</vt:lpstr>
      <vt:lpstr>Мультимедийные уроки</vt:lpstr>
      <vt:lpstr>Презентация PowerPoint</vt:lpstr>
      <vt:lpstr>Презентация PowerPoint</vt:lpstr>
      <vt:lpstr>Использование ИКТ  в учебном процессе позволяет: </vt:lpstr>
      <vt:lpstr>Для повышения качества образования необходимо:</vt:lpstr>
      <vt:lpstr>Спасибо за внимание.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«ПОВЫШЕНИЕ КАЧЕСТВА ОБРАЗОВАНИЯ УЧАЩИХСЯ»  </dc:title>
  <dc:creator>Татьяна</dc:creator>
  <cp:lastModifiedBy>Татьяна</cp:lastModifiedBy>
  <cp:revision>2</cp:revision>
  <dcterms:created xsi:type="dcterms:W3CDTF">2012-11-15T19:51:52Z</dcterms:created>
  <dcterms:modified xsi:type="dcterms:W3CDTF">2012-11-15T19:57:55Z</dcterms:modified>
</cp:coreProperties>
</file>